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25" r:id="rId2"/>
    <p:sldId id="340" r:id="rId3"/>
    <p:sldId id="342" r:id="rId4"/>
    <p:sldId id="410" r:id="rId5"/>
    <p:sldId id="430" r:id="rId6"/>
    <p:sldId id="256" r:id="rId7"/>
    <p:sldId id="315" r:id="rId8"/>
    <p:sldId id="390" r:id="rId9"/>
    <p:sldId id="391" r:id="rId10"/>
    <p:sldId id="378" r:id="rId11"/>
    <p:sldId id="397" r:id="rId12"/>
    <p:sldId id="431" r:id="rId13"/>
    <p:sldId id="420" r:id="rId14"/>
    <p:sldId id="421" r:id="rId15"/>
    <p:sldId id="417" r:id="rId16"/>
    <p:sldId id="28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2C60D4-D627-41BD-B648-F342699BC0DA}" type="datetimeFigureOut">
              <a:rPr lang="en-IN" smtClean="0"/>
              <a:t>25-08-2026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2AA11C-20C8-4244-9101-C225325872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72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FC8E03-A5C2-4A97-A1F3-7C4853311411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8680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FC8E03-A5C2-4A97-A1F3-7C4853311411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547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67A80-3321-AB77-4C79-4B4690B91A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B77B3C-2723-678F-6298-677EFB7032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CCDCC-734F-1F54-4737-9DFA51EE1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059F-9D48-481D-998B-A6E071C4D722}" type="datetimeFigureOut">
              <a:rPr lang="en-IN" smtClean="0"/>
              <a:t>25-08-2026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CE27D-77AE-3084-5635-ED7F43668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9C68E-E88F-4E83-BC07-16E1DD3E5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2061-E131-4198-B641-588A544157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379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83B7F-0BB7-AFCC-51D3-422D3E685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2CA9E-0513-8F77-9359-CA4DF67E0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95C07-9377-9536-5D08-241605FF7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059F-9D48-481D-998B-A6E071C4D722}" type="datetimeFigureOut">
              <a:rPr lang="en-IN" smtClean="0"/>
              <a:t>25-08-2026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CB206-AB87-A72A-C265-4EBC11645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4EACC2-6DEF-7983-98BF-AB11E1CEA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2061-E131-4198-B641-588A544157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7707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B7341-45AC-2171-B3DB-989CBA4DC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81EEFC-C084-0765-D694-00DBC7C41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110D0-6FEF-8026-BCE4-1690BFF57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059F-9D48-481D-998B-A6E071C4D722}" type="datetimeFigureOut">
              <a:rPr lang="en-IN" smtClean="0"/>
              <a:t>25-08-2026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A7AFE-42B2-61DB-5C8B-0E547524C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7DD6F-391B-CDA4-8B42-1EB984CB8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2061-E131-4198-B641-588A544157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454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B241E-B8C3-437B-7F84-ECCEA480E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1E661-F2DF-C7C0-E03A-F69A5ED7E0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92E47B-0598-C60C-BDC6-B7B0087038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EC0C43-055F-A6AB-1A65-A6AC2E1CC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059F-9D48-481D-998B-A6E071C4D722}" type="datetimeFigureOut">
              <a:rPr lang="en-IN" smtClean="0"/>
              <a:t>25-08-2026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125719-1210-E0DC-FA2C-6C9F889D8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BC77D4-DAAE-A2B4-F801-877C9226F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2061-E131-4198-B641-588A544157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6580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29C7C-06CF-ED4A-2116-97B247D32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7A654B-5411-BAA2-9A09-B58153597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0D811-7517-0566-1BC0-3D8E1B45EC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073BF4-7961-3FE9-E4DB-2217FF1B9A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483B0D-7716-C45D-0C1C-50F6C0F51A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AA1F7A-4689-5281-2F9E-608A758A2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059F-9D48-481D-998B-A6E071C4D722}" type="datetimeFigureOut">
              <a:rPr lang="en-IN" smtClean="0"/>
              <a:t>25-08-2026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D4B029-AD11-1831-BD5D-3545B5F9F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E16C45-1A75-AF0D-F4F9-CE98718DB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2061-E131-4198-B641-588A544157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6967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7B186-43FC-84BF-6C4C-CFA6FC197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1FAC9D-8608-7805-6A21-7264C7A12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059F-9D48-481D-998B-A6E071C4D722}" type="datetimeFigureOut">
              <a:rPr lang="en-IN" smtClean="0"/>
              <a:t>25-08-2026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19B94D-36F7-426C-A8EE-4064D2F1A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87F490-0AFA-DAA9-155B-03BC0F404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2061-E131-4198-B641-588A544157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7274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99A1D0-96B9-79DC-15BD-19E8F5433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059F-9D48-481D-998B-A6E071C4D722}" type="datetimeFigureOut">
              <a:rPr lang="en-IN" smtClean="0"/>
              <a:t>25-08-2026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90DEE2-9E2E-CFB4-3F61-FBEE97C2B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BA120F-E22B-8C3E-0240-6460FA995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2061-E131-4198-B641-588A544157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460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021AC-B86B-6358-43E5-044EDC01E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B2A92-C7AB-9D6F-DB7C-3A0A09787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B52D2D-A597-306B-2FE2-4064388975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4C93B9-55E0-316B-7687-43BBAC546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059F-9D48-481D-998B-A6E071C4D722}" type="datetimeFigureOut">
              <a:rPr lang="en-IN" smtClean="0"/>
              <a:t>25-08-2026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A08327-2FDE-EEAB-B081-5DFB61DF2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F061E5-08A2-40EC-B93B-B9E1477FA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2061-E131-4198-B641-588A544157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197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17067-DED2-CF5D-28D4-C4C72E54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2B06B2-1678-BDF4-AACF-25DF6A4109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8FB2BB-570B-A6A5-00A0-986EA2220D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381C70-696B-2477-561B-001001A9D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059F-9D48-481D-998B-A6E071C4D722}" type="datetimeFigureOut">
              <a:rPr lang="en-IN" smtClean="0"/>
              <a:t>25-08-2026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414D67-C93B-8424-6A0B-479795FD0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140FC8-9EA1-9655-C0BB-7C54680F1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2061-E131-4198-B641-588A544157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2131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99EAB-119F-043A-5D4F-763DE3E41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0F9413-0765-DD40-85B3-CCD36B6876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D817E-C754-64C0-78EE-6CCEA2653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059F-9D48-481D-998B-A6E071C4D722}" type="datetimeFigureOut">
              <a:rPr lang="en-IN" smtClean="0"/>
              <a:t>25-08-2026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EF2D3-0A7D-E851-A313-B1C5A710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8B299-F2DE-EC15-3E80-A03088DA7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2061-E131-4198-B641-588A544157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3641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88AD67-1F61-D4BF-A66F-9B24F37CDC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C4510B-31BA-D7B0-BACC-A57237C3C8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57E45C-EEDF-61BA-ECF0-FDF1ED822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059F-9D48-481D-998B-A6E071C4D722}" type="datetimeFigureOut">
              <a:rPr lang="en-IN" smtClean="0"/>
              <a:t>25-08-2026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26206-23FC-029A-B4DA-732DFC0A4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B83DFF-B3A1-9836-D607-89E3FD6F7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C2061-E131-4198-B641-588A544157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1786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9426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13D921-3812-4A91-F3FE-FBE1F274B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9C538F-186F-A7AC-FF22-0CBFC9C2B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0BE14F-13EC-1AB5-DEA5-4B804C722A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7059F-9D48-481D-998B-A6E071C4D722}" type="datetimeFigureOut">
              <a:rPr lang="en-IN" smtClean="0"/>
              <a:t>25-08-2026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92FAF-A696-0637-7927-EF4F493C1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17352-C5E9-4F4E-1358-EDD166450C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C2061-E131-4198-B641-588A544157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9212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mailto:csethi@smail.uni-koeln.de" TargetMode="External"/><Relationship Id="rId7" Type="http://schemas.openxmlformats.org/officeDocument/2006/relationships/hyperlink" Target="mailto:amiller@nikhef.n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scaudill@umassd.edu" TargetMode="External"/><Relationship Id="rId11" Type="http://schemas.openxmlformats.org/officeDocument/2006/relationships/hyperlink" Target="mailto:%20bradkav@gmail.com" TargetMode="External"/><Relationship Id="rId5" Type="http://schemas.openxmlformats.org/officeDocument/2006/relationships/image" Target="../media/image2.png"/><Relationship Id="rId10" Type="http://schemas.openxmlformats.org/officeDocument/2006/relationships/hyperlink" Target="mailto:p.s.cole@qmul.ac.uk" TargetMode="External"/><Relationship Id="rId4" Type="http://schemas.openxmlformats.org/officeDocument/2006/relationships/image" Target="../media/image1.png"/><Relationship Id="rId9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arxiv.org/pdf/2007.10722" TargetMode="External"/><Relationship Id="rId5" Type="http://schemas.openxmlformats.org/officeDocument/2006/relationships/hyperlink" Target="https://en.wikipedia.org/wiki/Primordial_black_hole" TargetMode="Externa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bradkav.net/assets/slides/KAVANAGH-NBIA-Copenhagen-Oct2021.pd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dx.doi.org/10.13140/RG.2.2.18979.57127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arxiv.org/abs/2207.07576" TargetMode="External"/><Relationship Id="rId5" Type="http://schemas.openxmlformats.org/officeDocument/2006/relationships/image" Target="../media/image12.png"/><Relationship Id="rId4" Type="http://schemas.openxmlformats.org/officeDocument/2006/relationships/hyperlink" Target="https://bradkav.net/assets/slides/KAVANAGH-NBIA-Copenhagen-Oct2021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png"/><Relationship Id="rId4" Type="http://schemas.openxmlformats.org/officeDocument/2006/relationships/hyperlink" Target="http://dx.doi.org/10.13140/RG.2.2.18979.57127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andrew-l-miller.github.io/post/tutorial/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dx.doi.org/10.13140/RG.2.2.18979.57127" TargetMode="Externa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62443-BA3E-0594-CA15-582FDCDD6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4662"/>
            <a:ext cx="12192000" cy="2260314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Accounting for Dark-Dresses in Searches for GWs from Inspiraling PBHs Using Pattern-Recognition Techniques</a:t>
            </a:r>
            <a:b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4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3C9820-BF42-9CDB-FE7A-353A062ACF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096039"/>
            <a:ext cx="12192000" cy="3354403"/>
          </a:xfrm>
        </p:spPr>
        <p:txBody>
          <a:bodyPr>
            <a:normAutofit/>
          </a:bodyPr>
          <a:lstStyle/>
          <a:p>
            <a:pPr algn="l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Presented By:-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Charchit Kumar Sethi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</a:t>
            </a:r>
          </a:p>
          <a:p>
            <a:pPr algn="l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</a:p>
          <a:p>
            <a:pPr algn="l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</a:p>
          <a:p>
            <a:pPr algn="l"/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C95011-9562-D128-2C2B-512E9D1CD0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5964" y="3318558"/>
            <a:ext cx="2818289" cy="2115038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B9B2BA4-9119-038E-2B98-E3B7DAF76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1907" y="3316722"/>
            <a:ext cx="2598224" cy="220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2CA5B6-3A44-DE08-EADA-30D31A1F2898}"/>
              </a:ext>
            </a:extLst>
          </p:cNvPr>
          <p:cNvSpPr txBox="1"/>
          <p:nvPr/>
        </p:nvSpPr>
        <p:spPr>
          <a:xfrm>
            <a:off x="3215820" y="5496675"/>
            <a:ext cx="3595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Dr. Sarah Caudill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64DE55-F451-5C5B-7886-297013768446}"/>
              </a:ext>
            </a:extLst>
          </p:cNvPr>
          <p:cNvSpPr txBox="1"/>
          <p:nvPr/>
        </p:nvSpPr>
        <p:spPr>
          <a:xfrm>
            <a:off x="-186654" y="5556608"/>
            <a:ext cx="3595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Dr. 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ndrew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 Miller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FC7E428-649E-DA16-997A-3AC48D0CB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59976-2BAE-4FDC-A06F-EF305BF3F929}" type="slidenum">
              <a:rPr lang="en-IN" sz="1600" smtClean="0"/>
              <a:t>1</a:t>
            </a:fld>
            <a:endParaRPr lang="en-IN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42BA87-84A9-EA72-E1DF-F830568AFB9A}"/>
              </a:ext>
            </a:extLst>
          </p:cNvPr>
          <p:cNvSpPr txBox="1"/>
          <p:nvPr/>
        </p:nvSpPr>
        <p:spPr>
          <a:xfrm>
            <a:off x="2526441" y="6083841"/>
            <a:ext cx="69999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sz="2400" baseline="30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IN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New Horizons for Psi workshop,</a:t>
            </a:r>
          </a:p>
          <a:p>
            <a:pPr algn="ctr"/>
            <a:r>
              <a:rPr lang="en-IN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en-IN" sz="2400" baseline="30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 </a:t>
            </a:r>
            <a:r>
              <a:rPr lang="en-IN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 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79D7CA-2ADD-C42C-1BA2-0F612F7FA4B0}"/>
              </a:ext>
            </a:extLst>
          </p:cNvPr>
          <p:cNvSpPr txBox="1"/>
          <p:nvPr/>
        </p:nvSpPr>
        <p:spPr>
          <a:xfrm>
            <a:off x="341615" y="2676845"/>
            <a:ext cx="6190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Supervisors:-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173F54-B92F-AB8E-36EC-C8244487E496}"/>
              </a:ext>
            </a:extLst>
          </p:cNvPr>
          <p:cNvSpPr txBox="1"/>
          <p:nvPr/>
        </p:nvSpPr>
        <p:spPr>
          <a:xfrm>
            <a:off x="5982134" y="2687119"/>
            <a:ext cx="6190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Collaborators:-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0C43476-FDA0-699E-0F1D-4478B3E5A8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3938" y="3318553"/>
            <a:ext cx="1843224" cy="2210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9429EA6-2713-BFAF-37F7-FA253D1EEC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69683" y="3292862"/>
            <a:ext cx="2947200" cy="22104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33A2EEB-7559-B6B7-7A51-021C4764D5D7}"/>
              </a:ext>
            </a:extLst>
          </p:cNvPr>
          <p:cNvSpPr txBox="1"/>
          <p:nvPr/>
        </p:nvSpPr>
        <p:spPr>
          <a:xfrm>
            <a:off x="5965866" y="5554898"/>
            <a:ext cx="3595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Dr. P.S. Cole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73CD224-AA33-6BA1-4144-CAAD38FC9EC2}"/>
              </a:ext>
            </a:extLst>
          </p:cNvPr>
          <p:cNvSpPr txBox="1"/>
          <p:nvPr/>
        </p:nvSpPr>
        <p:spPr>
          <a:xfrm>
            <a:off x="8820374" y="5563462"/>
            <a:ext cx="3595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Dr. B.J. Kavanagh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222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18F4B-7C1F-6473-B3BA-8142EF4E6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377" y="0"/>
            <a:ext cx="10515600" cy="878048"/>
          </a:xfrm>
        </p:spPr>
        <p:txBody>
          <a:bodyPr>
            <a:normAutofit/>
          </a:bodyPr>
          <a:lstStyle/>
          <a:p>
            <a:pPr algn="ctr"/>
            <a:r>
              <a:rPr lang="en-US" sz="4000" b="1" u="sng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  <a:r>
              <a:rPr lang="en-US" sz="40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:-</a:t>
            </a:r>
            <a:endParaRPr lang="en-IN" sz="40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E8544-803E-A77C-49CB-8F4D08760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7143" y="1290654"/>
            <a:ext cx="10157788" cy="5397822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Primordial Black Holes as Dark Matter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Primordial Black Hole-Inspirals in Dark-Dresses 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Binary Generalized Frequency Hough-V2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IN" sz="24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Grid Construction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Results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Summary &amp; Outlook 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653A57-2463-0957-262C-B57C63201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D0BBF-2C45-42F9-B960-D8D441ED7B36}" type="slidenum">
              <a:rPr lang="en-IN" sz="1600" smtClean="0"/>
              <a:t>2</a:t>
            </a:fld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2657256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251077B-DDCB-616C-7677-17002B3048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50977" y="1075182"/>
            <a:ext cx="5116722" cy="324000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1F4887-D09D-5B5B-B7E3-CB8DF475E1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4235" y="3356949"/>
            <a:ext cx="5582859" cy="3105495"/>
          </a:xfrm>
        </p:spPr>
        <p:txBody>
          <a:bodyPr>
            <a:norm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 from stellar Black-Holes (BHs).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Wide range of masses.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Possible DM candidates.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50AE8A-6A38-A72A-DDA1-A9CF1DCBA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7872" y="6492875"/>
            <a:ext cx="2743200" cy="365125"/>
          </a:xfrm>
        </p:spPr>
        <p:txBody>
          <a:bodyPr/>
          <a:lstStyle/>
          <a:p>
            <a:fld id="{9C459976-2BAE-4FDC-A06F-EF305BF3F929}" type="slidenum">
              <a:rPr lang="en-IN" sz="1600" smtClean="0"/>
              <a:t>3</a:t>
            </a:fld>
            <a:endParaRPr lang="en-IN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39B2D6-DFDB-BDDD-B6E0-5EFF109E1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557" y="0"/>
            <a:ext cx="9370245" cy="626724"/>
          </a:xfrm>
        </p:spPr>
        <p:txBody>
          <a:bodyPr>
            <a:noAutofit/>
          </a:bodyPr>
          <a:lstStyle/>
          <a:p>
            <a:pPr algn="ctr"/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Primordial Black Holes as Dark-Matter Candidates</a:t>
            </a:r>
            <a:endParaRPr lang="en-IN" sz="3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442B3393-DB3A-E1D9-1D92-AA2A7DD08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45" y="1458939"/>
            <a:ext cx="4075472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374B9BA3-B080-3C60-0F6A-2ACCB2AC2170}"/>
              </a:ext>
            </a:extLst>
          </p:cNvPr>
          <p:cNvSpPr/>
          <p:nvPr/>
        </p:nvSpPr>
        <p:spPr>
          <a:xfrm>
            <a:off x="3160549" y="1148550"/>
            <a:ext cx="625641" cy="1636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70E8C5-9E23-2016-B46A-CF03D543B9E2}"/>
              </a:ext>
            </a:extLst>
          </p:cNvPr>
          <p:cNvSpPr txBox="1"/>
          <p:nvPr/>
        </p:nvSpPr>
        <p:spPr>
          <a:xfrm>
            <a:off x="1273997" y="2873851"/>
            <a:ext cx="25795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Credit: </a:t>
            </a:r>
            <a:r>
              <a:rPr lang="en-IN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Wikipedia</a:t>
            </a:r>
            <a:r>
              <a:rPr lang="en-IN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2B29CB-EE2E-FE5C-195D-7CD7854F7149}"/>
              </a:ext>
            </a:extLst>
          </p:cNvPr>
          <p:cNvSpPr txBox="1"/>
          <p:nvPr/>
        </p:nvSpPr>
        <p:spPr>
          <a:xfrm>
            <a:off x="309715" y="989241"/>
            <a:ext cx="4738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 overdensities         PBHs.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2576FC-A3CE-3F31-F041-AAA98FE80CD3}"/>
              </a:ext>
            </a:extLst>
          </p:cNvPr>
          <p:cNvSpPr txBox="1"/>
          <p:nvPr/>
        </p:nvSpPr>
        <p:spPr>
          <a:xfrm rot="16200000">
            <a:off x="10687025" y="2415205"/>
            <a:ext cx="1926656" cy="312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Credit: </a:t>
            </a:r>
            <a:r>
              <a:rPr lang="en-IN" sz="1400" dirty="0">
                <a:solidFill>
                  <a:srgbClr val="0070C0"/>
                </a:solidFill>
                <a:highlight>
                  <a:srgbClr val="FDFDFD"/>
                </a:highlight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Green et al.2020</a:t>
            </a:r>
            <a:endParaRPr lang="en-IN" sz="1400" b="0" i="0" dirty="0">
              <a:solidFill>
                <a:srgbClr val="111111"/>
              </a:solidFill>
              <a:effectLst/>
              <a:highlight>
                <a:srgbClr val="FDFDFD"/>
              </a:highlight>
              <a:latin typeface="Helvetica Neue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DA753F7-F8CD-4650-CAF7-F72A468ECAD9}"/>
                  </a:ext>
                </a:extLst>
              </p:cNvPr>
              <p:cNvSpPr txBox="1"/>
              <p:nvPr/>
            </p:nvSpPr>
            <p:spPr>
              <a:xfrm>
                <a:off x="6102967" y="4332664"/>
                <a:ext cx="6078759" cy="2308324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Observations constrain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f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PBH</m:t>
                        </m:r>
                      </m:sub>
                    </m:sSub>
                  </m:oMath>
                </a14:m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Only asteroid-mass,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f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PBH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~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Elsewhere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f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PBH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&lt;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PBHs can therefore coexist with another DM component.</a:t>
                </a: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:r>
                  <a:rPr lang="en-I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DM overdensity, </a:t>
                </a:r>
                <a:r>
                  <a:rPr lang="en-IN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“Dark-Dress” 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DA753F7-F8CD-4650-CAF7-F72A468ECA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2967" y="4332664"/>
                <a:ext cx="6078759" cy="2308324"/>
              </a:xfrm>
              <a:prstGeom prst="rect">
                <a:avLst/>
              </a:prstGeom>
              <a:blipFill>
                <a:blip r:embed="rId7"/>
                <a:stretch>
                  <a:fillRect l="-1304" t="-2116" r="-2006" b="-317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4ABA764-0A78-7EEF-A247-F955FE490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194" y="606174"/>
            <a:ext cx="5103723" cy="43997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PBH Formation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154ED452-EC64-DB8C-987F-148224B77A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26834" y="616447"/>
            <a:ext cx="5098426" cy="429699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PBHs As DM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Shape 1">
            <a:extLst>
              <a:ext uri="{FF2B5EF4-FFF2-40B4-BE49-F238E27FC236}">
                <a16:creationId xmlns:a16="http://schemas.microsoft.com/office/drawing/2014/main" id="{A5D3D783-E997-DBCC-8943-D8C71271EEDD}"/>
              </a:ext>
            </a:extLst>
          </p:cNvPr>
          <p:cNvSpPr/>
          <p:nvPr/>
        </p:nvSpPr>
        <p:spPr>
          <a:xfrm>
            <a:off x="502920" y="586657"/>
            <a:ext cx="1106424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3881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1" grpId="0" animBg="1"/>
      <p:bldP spid="12" grpId="0"/>
      <p:bldP spid="16" grpId="0"/>
      <p:bldP spid="14" grpId="0"/>
      <p:bldP spid="22" grpId="0"/>
      <p:bldP spid="23" grpId="0" build="p"/>
      <p:bldP spid="2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916AB4-CB89-4D02-6137-9EC5584B0A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352012" y="746218"/>
            <a:ext cx="5157787" cy="823912"/>
          </a:xfrm>
        </p:spPr>
        <p:txBody>
          <a:bodyPr>
            <a:normAutofit/>
          </a:bodyPr>
          <a:lstStyle/>
          <a:p>
            <a:pPr marL="514350" indent="-514350" algn="ctr">
              <a:buFont typeface="+mj-lt"/>
              <a:buAutoNum type="alphaL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Dark-Dress (DD)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B8C234-8202-FA24-C9FB-D5C384B28B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00950" y="746218"/>
            <a:ext cx="5183188" cy="823912"/>
          </a:xfrm>
        </p:spPr>
        <p:txBody>
          <a:bodyPr>
            <a:normAutofit/>
          </a:bodyPr>
          <a:lstStyle/>
          <a:p>
            <a:pPr marL="514350" indent="-514350" algn="ctr">
              <a:buFont typeface="+mj-lt"/>
              <a:buAutoNum type="alphaLcPeriod" startAt="2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Dynamical Friction (DF)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50AE8A-6A38-A72A-DDA1-A9CF1DCBA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59976-2BAE-4FDC-A06F-EF305BF3F929}" type="slidenum">
              <a:rPr lang="en-IN" sz="1600" smtClean="0"/>
              <a:t>4</a:t>
            </a:fld>
            <a:endParaRPr lang="en-IN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B7B512-6D8E-925E-B8FD-3A8E41601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321" y="10725"/>
            <a:ext cx="11842679" cy="898594"/>
          </a:xfrm>
        </p:spPr>
        <p:txBody>
          <a:bodyPr>
            <a:noAutofit/>
          </a:bodyPr>
          <a:lstStyle/>
          <a:p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Dark-Dress and Their Impact On PBHs Inspirals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E7F43DC8-8FD5-6166-3FEA-B5C107F27309}"/>
              </a:ext>
            </a:extLst>
          </p:cNvPr>
          <p:cNvSpPr/>
          <p:nvPr/>
        </p:nvSpPr>
        <p:spPr>
          <a:xfrm>
            <a:off x="532611" y="1551404"/>
            <a:ext cx="3025598" cy="2946844"/>
          </a:xfrm>
          <a:prstGeom prst="flowChartConnector">
            <a:avLst/>
          </a:prstGeom>
          <a:solidFill>
            <a:schemeClr val="accent1">
              <a:alpha val="99000"/>
            </a:schemeClr>
          </a:solidFill>
          <a:ln cap="flat">
            <a:solidFill>
              <a:srgbClr val="0070C0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7AD28C72-2EE5-DDDB-A094-256439C0EE27}"/>
              </a:ext>
            </a:extLst>
          </p:cNvPr>
          <p:cNvSpPr/>
          <p:nvPr/>
        </p:nvSpPr>
        <p:spPr>
          <a:xfrm>
            <a:off x="1737715" y="2732932"/>
            <a:ext cx="628691" cy="618612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DDEF958E-CD8B-AE2F-B49D-5744DF914CA3}"/>
              </a:ext>
            </a:extLst>
          </p:cNvPr>
          <p:cNvSpPr/>
          <p:nvPr/>
        </p:nvSpPr>
        <p:spPr>
          <a:xfrm>
            <a:off x="1004248" y="1931548"/>
            <a:ext cx="2091623" cy="2095062"/>
          </a:xfrm>
          <a:prstGeom prst="flowChartConnector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DF3588FE-81AE-9A8B-0E41-F2876911B1F0}"/>
              </a:ext>
            </a:extLst>
          </p:cNvPr>
          <p:cNvSpPr/>
          <p:nvPr/>
        </p:nvSpPr>
        <p:spPr>
          <a:xfrm>
            <a:off x="2926704" y="2881202"/>
            <a:ext cx="385011" cy="34651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47BE15A-409E-77ED-84E4-1F60AD3278EC}"/>
              </a:ext>
            </a:extLst>
          </p:cNvPr>
          <p:cNvCxnSpPr>
            <a:cxnSpLocks/>
          </p:cNvCxnSpPr>
          <p:nvPr/>
        </p:nvCxnSpPr>
        <p:spPr>
          <a:xfrm flipV="1">
            <a:off x="3089039" y="2263235"/>
            <a:ext cx="0" cy="71227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7C0BE40-1528-B367-B54C-3E69E606BED9}"/>
              </a:ext>
            </a:extLst>
          </p:cNvPr>
          <p:cNvSpPr txBox="1"/>
          <p:nvPr/>
        </p:nvSpPr>
        <p:spPr>
          <a:xfrm>
            <a:off x="417540" y="4678878"/>
            <a:ext cx="34939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“A surrounding DM overdensity forms a ‘dark dress’ around the PBH.”</a:t>
            </a:r>
          </a:p>
        </p:txBody>
      </p:sp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371EE231-F95F-F468-320C-5E416B1ACE85}"/>
              </a:ext>
            </a:extLst>
          </p:cNvPr>
          <p:cNvSpPr/>
          <p:nvPr/>
        </p:nvSpPr>
        <p:spPr>
          <a:xfrm>
            <a:off x="6256422" y="3218625"/>
            <a:ext cx="1915427" cy="184805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F88549E-5488-D4FA-5098-80EE066F4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2753" y="2131104"/>
            <a:ext cx="3829247" cy="385464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775F33C-C0C7-485B-FA16-9A2FC721D384}"/>
              </a:ext>
            </a:extLst>
          </p:cNvPr>
          <p:cNvSpPr txBox="1"/>
          <p:nvPr/>
        </p:nvSpPr>
        <p:spPr>
          <a:xfrm>
            <a:off x="9094268" y="1893779"/>
            <a:ext cx="22715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IN" sz="1400" dirty="0">
                <a:solidFill>
                  <a:srgbClr val="0070C0"/>
                </a:solidFill>
                <a:highlight>
                  <a:srgbClr val="FDFDFD"/>
                </a:highlight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Bradley J Kavanagh</a:t>
            </a:r>
            <a:r>
              <a:rPr lang="en-IN" sz="1400" b="0" i="0" dirty="0">
                <a:solidFill>
                  <a:srgbClr val="0070C0"/>
                </a:solidFill>
                <a:effectLst/>
                <a:highlight>
                  <a:srgbClr val="FDFDFD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1400" b="0" i="0" dirty="0">
              <a:solidFill>
                <a:srgbClr val="111111"/>
              </a:solidFill>
              <a:effectLst/>
              <a:highlight>
                <a:srgbClr val="FDFDFD"/>
              </a:highlight>
              <a:latin typeface="Helvetica Neue"/>
            </a:endParaRPr>
          </a:p>
        </p:txBody>
      </p:sp>
      <p:sp>
        <p:nvSpPr>
          <p:cNvPr id="22" name="Flowchart: Connector 21">
            <a:extLst>
              <a:ext uri="{FF2B5EF4-FFF2-40B4-BE49-F238E27FC236}">
                <a16:creationId xmlns:a16="http://schemas.microsoft.com/office/drawing/2014/main" id="{84DB25C4-C043-7FA7-5928-954BDAED3218}"/>
              </a:ext>
            </a:extLst>
          </p:cNvPr>
          <p:cNvSpPr/>
          <p:nvPr/>
        </p:nvSpPr>
        <p:spPr>
          <a:xfrm>
            <a:off x="8797491" y="2123751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Flowchart: Connector 22">
            <a:extLst>
              <a:ext uri="{FF2B5EF4-FFF2-40B4-BE49-F238E27FC236}">
                <a16:creationId xmlns:a16="http://schemas.microsoft.com/office/drawing/2014/main" id="{CF9964ED-608D-AC83-7B10-B95C214C6ACA}"/>
              </a:ext>
            </a:extLst>
          </p:cNvPr>
          <p:cNvSpPr/>
          <p:nvPr/>
        </p:nvSpPr>
        <p:spPr>
          <a:xfrm>
            <a:off x="10778691" y="6493085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Flowchart: Connector 23">
            <a:extLst>
              <a:ext uri="{FF2B5EF4-FFF2-40B4-BE49-F238E27FC236}">
                <a16:creationId xmlns:a16="http://schemas.microsoft.com/office/drawing/2014/main" id="{8B1DBC35-5EF3-0AB0-27C1-BE8047719157}"/>
              </a:ext>
            </a:extLst>
          </p:cNvPr>
          <p:cNvSpPr/>
          <p:nvPr/>
        </p:nvSpPr>
        <p:spPr>
          <a:xfrm>
            <a:off x="10194491" y="6416351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Flowchart: Connector 24">
            <a:extLst>
              <a:ext uri="{FF2B5EF4-FFF2-40B4-BE49-F238E27FC236}">
                <a16:creationId xmlns:a16="http://schemas.microsoft.com/office/drawing/2014/main" id="{580F8509-D772-7C10-F310-18C9FC59CFBB}"/>
              </a:ext>
            </a:extLst>
          </p:cNvPr>
          <p:cNvSpPr/>
          <p:nvPr/>
        </p:nvSpPr>
        <p:spPr>
          <a:xfrm>
            <a:off x="10072838" y="1647300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Flowchart: Connector 25">
            <a:extLst>
              <a:ext uri="{FF2B5EF4-FFF2-40B4-BE49-F238E27FC236}">
                <a16:creationId xmlns:a16="http://schemas.microsoft.com/office/drawing/2014/main" id="{DE420365-5640-0117-8CBA-F3B31E37C6E0}"/>
              </a:ext>
            </a:extLst>
          </p:cNvPr>
          <p:cNvSpPr/>
          <p:nvPr/>
        </p:nvSpPr>
        <p:spPr>
          <a:xfrm>
            <a:off x="10854891" y="6251251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Flowchart: Connector 26">
            <a:extLst>
              <a:ext uri="{FF2B5EF4-FFF2-40B4-BE49-F238E27FC236}">
                <a16:creationId xmlns:a16="http://schemas.microsoft.com/office/drawing/2014/main" id="{CCAD4E36-5826-95FF-469A-FAFAD95C954F}"/>
              </a:ext>
            </a:extLst>
          </p:cNvPr>
          <p:cNvSpPr/>
          <p:nvPr/>
        </p:nvSpPr>
        <p:spPr>
          <a:xfrm>
            <a:off x="9546791" y="6187751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Flowchart: Connector 27">
            <a:extLst>
              <a:ext uri="{FF2B5EF4-FFF2-40B4-BE49-F238E27FC236}">
                <a16:creationId xmlns:a16="http://schemas.microsoft.com/office/drawing/2014/main" id="{E435212C-AAEB-8E73-C553-6487E1BED606}"/>
              </a:ext>
            </a:extLst>
          </p:cNvPr>
          <p:cNvSpPr/>
          <p:nvPr/>
        </p:nvSpPr>
        <p:spPr>
          <a:xfrm>
            <a:off x="9480884" y="5800602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Flowchart: Connector 28">
            <a:extLst>
              <a:ext uri="{FF2B5EF4-FFF2-40B4-BE49-F238E27FC236}">
                <a16:creationId xmlns:a16="http://schemas.microsoft.com/office/drawing/2014/main" id="{F8A9E07C-DE31-7583-D9AF-86B0DD46D3BD}"/>
              </a:ext>
            </a:extLst>
          </p:cNvPr>
          <p:cNvSpPr/>
          <p:nvPr/>
        </p:nvSpPr>
        <p:spPr>
          <a:xfrm>
            <a:off x="9286775" y="1823764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Flowchart: Connector 29">
            <a:extLst>
              <a:ext uri="{FF2B5EF4-FFF2-40B4-BE49-F238E27FC236}">
                <a16:creationId xmlns:a16="http://schemas.microsoft.com/office/drawing/2014/main" id="{3F2EAD7C-DA47-D4BC-88C8-EE6EB3A9E14D}"/>
              </a:ext>
            </a:extLst>
          </p:cNvPr>
          <p:cNvSpPr/>
          <p:nvPr/>
        </p:nvSpPr>
        <p:spPr>
          <a:xfrm>
            <a:off x="9785685" y="2197544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Flowchart: Connector 30">
            <a:extLst>
              <a:ext uri="{FF2B5EF4-FFF2-40B4-BE49-F238E27FC236}">
                <a16:creationId xmlns:a16="http://schemas.microsoft.com/office/drawing/2014/main" id="{40E7EED2-C73C-A276-1ABF-40A5C2AFDC34}"/>
              </a:ext>
            </a:extLst>
          </p:cNvPr>
          <p:cNvSpPr/>
          <p:nvPr/>
        </p:nvSpPr>
        <p:spPr>
          <a:xfrm>
            <a:off x="9902391" y="6340151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Flowchart: Connector 31">
            <a:extLst>
              <a:ext uri="{FF2B5EF4-FFF2-40B4-BE49-F238E27FC236}">
                <a16:creationId xmlns:a16="http://schemas.microsoft.com/office/drawing/2014/main" id="{7415F61C-3312-680B-30C2-3CCEB86D795E}"/>
              </a:ext>
            </a:extLst>
          </p:cNvPr>
          <p:cNvSpPr/>
          <p:nvPr/>
        </p:nvSpPr>
        <p:spPr>
          <a:xfrm>
            <a:off x="10524691" y="6378251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Flowchart: Connector 32">
            <a:extLst>
              <a:ext uri="{FF2B5EF4-FFF2-40B4-BE49-F238E27FC236}">
                <a16:creationId xmlns:a16="http://schemas.microsoft.com/office/drawing/2014/main" id="{EECB05EC-7890-8E05-3D53-924C1E36D5C2}"/>
              </a:ext>
            </a:extLst>
          </p:cNvPr>
          <p:cNvSpPr/>
          <p:nvPr/>
        </p:nvSpPr>
        <p:spPr>
          <a:xfrm>
            <a:off x="8535069" y="2504617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Flowchart: Connector 33">
            <a:extLst>
              <a:ext uri="{FF2B5EF4-FFF2-40B4-BE49-F238E27FC236}">
                <a16:creationId xmlns:a16="http://schemas.microsoft.com/office/drawing/2014/main" id="{77EE7E21-2914-E90F-33EB-541F625D943C}"/>
              </a:ext>
            </a:extLst>
          </p:cNvPr>
          <p:cNvSpPr/>
          <p:nvPr/>
        </p:nvSpPr>
        <p:spPr>
          <a:xfrm>
            <a:off x="10981891" y="5959151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Flowchart: Connector 34">
            <a:extLst>
              <a:ext uri="{FF2B5EF4-FFF2-40B4-BE49-F238E27FC236}">
                <a16:creationId xmlns:a16="http://schemas.microsoft.com/office/drawing/2014/main" id="{B01B0F30-0796-8F2B-8E89-93FE2277A3B4}"/>
              </a:ext>
            </a:extLst>
          </p:cNvPr>
          <p:cNvSpPr/>
          <p:nvPr/>
        </p:nvSpPr>
        <p:spPr>
          <a:xfrm>
            <a:off x="10270691" y="6149651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Flowchart: Connector 35">
            <a:extLst>
              <a:ext uri="{FF2B5EF4-FFF2-40B4-BE49-F238E27FC236}">
                <a16:creationId xmlns:a16="http://schemas.microsoft.com/office/drawing/2014/main" id="{ED351BA6-5806-6E27-BC00-F1398CE88D00}"/>
              </a:ext>
            </a:extLst>
          </p:cNvPr>
          <p:cNvSpPr/>
          <p:nvPr/>
        </p:nvSpPr>
        <p:spPr>
          <a:xfrm>
            <a:off x="10296091" y="5794051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Flowchart: Connector 36">
            <a:extLst>
              <a:ext uri="{FF2B5EF4-FFF2-40B4-BE49-F238E27FC236}">
                <a16:creationId xmlns:a16="http://schemas.microsoft.com/office/drawing/2014/main" id="{E0311BA8-8E9E-DAB0-6ABB-1273C559D4DE}"/>
              </a:ext>
            </a:extLst>
          </p:cNvPr>
          <p:cNvSpPr/>
          <p:nvPr/>
        </p:nvSpPr>
        <p:spPr>
          <a:xfrm>
            <a:off x="10562791" y="5997251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8" name="Flowchart: Connector 37">
            <a:extLst>
              <a:ext uri="{FF2B5EF4-FFF2-40B4-BE49-F238E27FC236}">
                <a16:creationId xmlns:a16="http://schemas.microsoft.com/office/drawing/2014/main" id="{23A1373D-90C9-F79E-384A-F1A5BF920766}"/>
              </a:ext>
            </a:extLst>
          </p:cNvPr>
          <p:cNvSpPr/>
          <p:nvPr/>
        </p:nvSpPr>
        <p:spPr>
          <a:xfrm>
            <a:off x="10051984" y="5948189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Flowchart: Connector 38">
            <a:extLst>
              <a:ext uri="{FF2B5EF4-FFF2-40B4-BE49-F238E27FC236}">
                <a16:creationId xmlns:a16="http://schemas.microsoft.com/office/drawing/2014/main" id="{873EBD3C-E22A-C67C-F41B-038967B1A82E}"/>
              </a:ext>
            </a:extLst>
          </p:cNvPr>
          <p:cNvSpPr/>
          <p:nvPr/>
        </p:nvSpPr>
        <p:spPr>
          <a:xfrm>
            <a:off x="9780872" y="5985086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" name="Flowchart: Connector 39">
            <a:extLst>
              <a:ext uri="{FF2B5EF4-FFF2-40B4-BE49-F238E27FC236}">
                <a16:creationId xmlns:a16="http://schemas.microsoft.com/office/drawing/2014/main" id="{671E8026-D663-3C0E-89D3-922944A679FC}"/>
              </a:ext>
            </a:extLst>
          </p:cNvPr>
          <p:cNvSpPr/>
          <p:nvPr/>
        </p:nvSpPr>
        <p:spPr>
          <a:xfrm>
            <a:off x="11319310" y="1709865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1" name="Flowchart: Connector 40">
            <a:extLst>
              <a:ext uri="{FF2B5EF4-FFF2-40B4-BE49-F238E27FC236}">
                <a16:creationId xmlns:a16="http://schemas.microsoft.com/office/drawing/2014/main" id="{B2E59487-9B96-4399-25D1-9F1880733236}"/>
              </a:ext>
            </a:extLst>
          </p:cNvPr>
          <p:cNvSpPr/>
          <p:nvPr/>
        </p:nvSpPr>
        <p:spPr>
          <a:xfrm>
            <a:off x="11712342" y="2083646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Flowchart: Connector 41">
            <a:extLst>
              <a:ext uri="{FF2B5EF4-FFF2-40B4-BE49-F238E27FC236}">
                <a16:creationId xmlns:a16="http://schemas.microsoft.com/office/drawing/2014/main" id="{80DDA693-47FB-8867-6FED-C6CA40234281}"/>
              </a:ext>
            </a:extLst>
          </p:cNvPr>
          <p:cNvSpPr/>
          <p:nvPr/>
        </p:nvSpPr>
        <p:spPr>
          <a:xfrm>
            <a:off x="9817902" y="2858212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3" name="Flowchart: Connector 42">
            <a:extLst>
              <a:ext uri="{FF2B5EF4-FFF2-40B4-BE49-F238E27FC236}">
                <a16:creationId xmlns:a16="http://schemas.microsoft.com/office/drawing/2014/main" id="{BD3851E6-DB24-104C-156B-0B6ED081B02E}"/>
              </a:ext>
            </a:extLst>
          </p:cNvPr>
          <p:cNvSpPr/>
          <p:nvPr/>
        </p:nvSpPr>
        <p:spPr>
          <a:xfrm>
            <a:off x="10945529" y="4328737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4" name="Flowchart: Connector 43">
            <a:extLst>
              <a:ext uri="{FF2B5EF4-FFF2-40B4-BE49-F238E27FC236}">
                <a16:creationId xmlns:a16="http://schemas.microsoft.com/office/drawing/2014/main" id="{66B97737-F0B6-ACD7-59F2-018A7D9DC40A}"/>
              </a:ext>
            </a:extLst>
          </p:cNvPr>
          <p:cNvSpPr/>
          <p:nvPr/>
        </p:nvSpPr>
        <p:spPr>
          <a:xfrm>
            <a:off x="10432983" y="1784327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Flowchart: Connector 44">
            <a:extLst>
              <a:ext uri="{FF2B5EF4-FFF2-40B4-BE49-F238E27FC236}">
                <a16:creationId xmlns:a16="http://schemas.microsoft.com/office/drawing/2014/main" id="{38FE9885-16FE-4B3A-2058-B3443FA2C3EF}"/>
              </a:ext>
            </a:extLst>
          </p:cNvPr>
          <p:cNvSpPr/>
          <p:nvPr/>
        </p:nvSpPr>
        <p:spPr>
          <a:xfrm>
            <a:off x="11664349" y="1335817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6" name="Flowchart: Connector 45">
            <a:extLst>
              <a:ext uri="{FF2B5EF4-FFF2-40B4-BE49-F238E27FC236}">
                <a16:creationId xmlns:a16="http://schemas.microsoft.com/office/drawing/2014/main" id="{53C976AE-E9A8-D0A4-C08D-FD913F5ECD8B}"/>
              </a:ext>
            </a:extLst>
          </p:cNvPr>
          <p:cNvSpPr/>
          <p:nvPr/>
        </p:nvSpPr>
        <p:spPr>
          <a:xfrm>
            <a:off x="10892724" y="1430466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Flowchart: Connector 46">
            <a:extLst>
              <a:ext uri="{FF2B5EF4-FFF2-40B4-BE49-F238E27FC236}">
                <a16:creationId xmlns:a16="http://schemas.microsoft.com/office/drawing/2014/main" id="{29E1AFC0-485F-057E-A4B8-B9FF77382DAB}"/>
              </a:ext>
            </a:extLst>
          </p:cNvPr>
          <p:cNvSpPr/>
          <p:nvPr/>
        </p:nvSpPr>
        <p:spPr>
          <a:xfrm>
            <a:off x="8831313" y="3276910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Flowchart: Connector 47">
            <a:extLst>
              <a:ext uri="{FF2B5EF4-FFF2-40B4-BE49-F238E27FC236}">
                <a16:creationId xmlns:a16="http://schemas.microsoft.com/office/drawing/2014/main" id="{A053E561-980F-CEDB-F1FA-2860FF58F67E}"/>
              </a:ext>
            </a:extLst>
          </p:cNvPr>
          <p:cNvSpPr/>
          <p:nvPr/>
        </p:nvSpPr>
        <p:spPr>
          <a:xfrm>
            <a:off x="9541979" y="3968327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9" name="Flowchart: Connector 48">
            <a:extLst>
              <a:ext uri="{FF2B5EF4-FFF2-40B4-BE49-F238E27FC236}">
                <a16:creationId xmlns:a16="http://schemas.microsoft.com/office/drawing/2014/main" id="{C40FC45E-3E85-3D94-2952-8DF7A013C439}"/>
              </a:ext>
            </a:extLst>
          </p:cNvPr>
          <p:cNvSpPr/>
          <p:nvPr/>
        </p:nvSpPr>
        <p:spPr>
          <a:xfrm>
            <a:off x="11773435" y="2715437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0" name="Flowchart: Connector 49">
            <a:extLst>
              <a:ext uri="{FF2B5EF4-FFF2-40B4-BE49-F238E27FC236}">
                <a16:creationId xmlns:a16="http://schemas.microsoft.com/office/drawing/2014/main" id="{EDD31C5A-3B0B-BAD7-B9A1-05FE98A90575}"/>
              </a:ext>
            </a:extLst>
          </p:cNvPr>
          <p:cNvSpPr/>
          <p:nvPr/>
        </p:nvSpPr>
        <p:spPr>
          <a:xfrm>
            <a:off x="11098062" y="2819711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1" name="Flowchart: Connector 50">
            <a:extLst>
              <a:ext uri="{FF2B5EF4-FFF2-40B4-BE49-F238E27FC236}">
                <a16:creationId xmlns:a16="http://schemas.microsoft.com/office/drawing/2014/main" id="{0882AB1A-D44B-3F24-B5A7-7B87258AA3F6}"/>
              </a:ext>
            </a:extLst>
          </p:cNvPr>
          <p:cNvSpPr/>
          <p:nvPr/>
        </p:nvSpPr>
        <p:spPr>
          <a:xfrm>
            <a:off x="9104029" y="2750730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2" name="Flowchart: Connector 51">
            <a:extLst>
              <a:ext uri="{FF2B5EF4-FFF2-40B4-BE49-F238E27FC236}">
                <a16:creationId xmlns:a16="http://schemas.microsoft.com/office/drawing/2014/main" id="{EEA79178-677B-4CBE-8206-A61169AD0F19}"/>
              </a:ext>
            </a:extLst>
          </p:cNvPr>
          <p:cNvSpPr/>
          <p:nvPr/>
        </p:nvSpPr>
        <p:spPr>
          <a:xfrm>
            <a:off x="10257456" y="2335239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3" name="Flowchart: Connector 52">
            <a:extLst>
              <a:ext uri="{FF2B5EF4-FFF2-40B4-BE49-F238E27FC236}">
                <a16:creationId xmlns:a16="http://schemas.microsoft.com/office/drawing/2014/main" id="{CA8284B8-DC57-D431-6CAB-20419F50356A}"/>
              </a:ext>
            </a:extLst>
          </p:cNvPr>
          <p:cNvSpPr/>
          <p:nvPr/>
        </p:nvSpPr>
        <p:spPr>
          <a:xfrm>
            <a:off x="10881494" y="2516515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4" name="Flowchart: Connector 53">
            <a:extLst>
              <a:ext uri="{FF2B5EF4-FFF2-40B4-BE49-F238E27FC236}">
                <a16:creationId xmlns:a16="http://schemas.microsoft.com/office/drawing/2014/main" id="{EFEDE27B-855A-A58E-E69D-E2E516AD07F9}"/>
              </a:ext>
            </a:extLst>
          </p:cNvPr>
          <p:cNvSpPr/>
          <p:nvPr/>
        </p:nvSpPr>
        <p:spPr>
          <a:xfrm>
            <a:off x="11938669" y="2399408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5" name="Flowchart: Connector 54">
            <a:extLst>
              <a:ext uri="{FF2B5EF4-FFF2-40B4-BE49-F238E27FC236}">
                <a16:creationId xmlns:a16="http://schemas.microsoft.com/office/drawing/2014/main" id="{F332FD6E-40BC-8FBD-3ECF-376D992B77A2}"/>
              </a:ext>
            </a:extLst>
          </p:cNvPr>
          <p:cNvSpPr/>
          <p:nvPr/>
        </p:nvSpPr>
        <p:spPr>
          <a:xfrm>
            <a:off x="11561679" y="3389205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6" name="Flowchart: Connector 55">
            <a:extLst>
              <a:ext uri="{FF2B5EF4-FFF2-40B4-BE49-F238E27FC236}">
                <a16:creationId xmlns:a16="http://schemas.microsoft.com/office/drawing/2014/main" id="{17507A0D-DB95-E06F-59D2-09ADC6509686}"/>
              </a:ext>
            </a:extLst>
          </p:cNvPr>
          <p:cNvSpPr/>
          <p:nvPr/>
        </p:nvSpPr>
        <p:spPr>
          <a:xfrm>
            <a:off x="8802973" y="3917926"/>
            <a:ext cx="182879" cy="170848"/>
          </a:xfrm>
          <a:prstGeom prst="flowChartConnector">
            <a:avLst/>
          </a:prstGeom>
          <a:solidFill>
            <a:srgbClr val="0070C0"/>
          </a:solidFill>
          <a:ln w="28575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8" name="Shape 1">
            <a:extLst>
              <a:ext uri="{FF2B5EF4-FFF2-40B4-BE49-F238E27FC236}">
                <a16:creationId xmlns:a16="http://schemas.microsoft.com/office/drawing/2014/main" id="{343CF4BA-739C-C05F-7314-37A6F39D6C2A}"/>
              </a:ext>
            </a:extLst>
          </p:cNvPr>
          <p:cNvSpPr/>
          <p:nvPr/>
        </p:nvSpPr>
        <p:spPr>
          <a:xfrm>
            <a:off x="502920" y="822960"/>
            <a:ext cx="1106424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68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10" grpId="0" animBg="1"/>
      <p:bldP spid="11" grpId="0" animBg="1"/>
      <p:bldP spid="12" grpId="0" animBg="1"/>
      <p:bldP spid="13" grpId="0" animBg="1"/>
      <p:bldP spid="15" grpId="0"/>
      <p:bldP spid="17" grpId="0" animBg="1"/>
      <p:bldP spid="21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2268BF-814C-2733-E1D1-19E3FF2549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715395"/>
            <a:ext cx="5157787" cy="823912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Vacuum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062113F-BE29-72A6-748E-663E058EBCFE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839788" y="1539307"/>
                <a:ext cx="4944563" cy="1111426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𝐺𝑊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𝐺𝑊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f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11/3</m:t>
                        </m:r>
                      </m:sup>
                    </m:sSup>
                  </m:oMath>
                </a14:m>
                <a:endParaRPr lang="en-IN" sz="2400" dirty="0"/>
              </a:p>
              <a:p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GW emission drives the inspiral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062113F-BE29-72A6-748E-663E058EBC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839788" y="1539307"/>
                <a:ext cx="4944563" cy="1111426"/>
              </a:xfrm>
              <a:blipFill>
                <a:blip r:embed="rId2"/>
                <a:stretch>
                  <a:fillRect l="-172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97A9E4-2A6E-E16E-ACFB-1DECDB091F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98807" y="2277063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Dark-Dress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4E3A4EB-ACBA-8AA1-64F9-8F14C2183D10}"/>
                  </a:ext>
                </a:extLst>
              </p:cNvPr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798807" y="3100975"/>
                <a:ext cx="5183188" cy="368458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I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</m:e>
                        </m:acc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𝐷𝐷</m:t>
                        </m:r>
                      </m:sub>
                    </m:sSub>
                    <m:r>
                      <a:rPr lang="en-IN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 </m:t>
                    </m:r>
                    <m:sSub>
                      <m:sSubPr>
                        <m:ctrlPr>
                          <a:rPr lang="en-I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𝐺𝑊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f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11/3</m:t>
                        </m:r>
                      </m:sup>
                    </m:sSup>
                    <m:r>
                      <a:rPr lang="en-IN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 </m:t>
                    </m:r>
                    <m:sSub>
                      <m:sSubPr>
                        <m:ctrlPr>
                          <a:rPr lang="en-IN" sz="24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IN" sz="24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𝐷𝐹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f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I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I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I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I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I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4E3A4EB-ACBA-8AA1-64F9-8F14C2183D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798807" y="3100975"/>
                <a:ext cx="5183188" cy="3684588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A6C70202-8564-5B7A-ED88-CAB15D8FF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36"/>
            <a:ext cx="10515600" cy="826676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Frequency Evolution: Vacuum v/s Dark-Dress</a:t>
            </a:r>
            <a:endParaRPr lang="en-I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D060200-9C68-5F8D-3275-D2FE02BA734E}"/>
              </a:ext>
            </a:extLst>
          </p:cNvPr>
          <p:cNvCxnSpPr/>
          <p:nvPr/>
        </p:nvCxnSpPr>
        <p:spPr>
          <a:xfrm>
            <a:off x="3328827" y="3719245"/>
            <a:ext cx="0" cy="89385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909D226-0077-8D68-D904-5B064C040C79}"/>
              </a:ext>
            </a:extLst>
          </p:cNvPr>
          <p:cNvSpPr txBox="1"/>
          <p:nvPr/>
        </p:nvSpPr>
        <p:spPr>
          <a:xfrm>
            <a:off x="1939247" y="4726381"/>
            <a:ext cx="26430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Modifies the frequency evolution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68E655-7F77-BE01-3901-14255E75F0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54970" y="882750"/>
            <a:ext cx="6810157" cy="424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Placeholder 3">
                <a:extLst>
                  <a:ext uri="{FF2B5EF4-FFF2-40B4-BE49-F238E27FC236}">
                    <a16:creationId xmlns:a16="http://schemas.microsoft.com/office/drawing/2014/main" id="{DF453208-29B2-D4D7-0C88-B64AB9CB486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22706" y="5359960"/>
                <a:ext cx="6469294" cy="1503172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DD makes inspiral faster.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DF is suppressed at higher frequencies.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Larger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𝑞</m:t>
                    </m:r>
                  </m:oMath>
                </a14:m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leads to a shorter time to merge.</a:t>
                </a:r>
              </a:p>
              <a:p>
                <a:pPr marL="0" indent="0">
                  <a:buNone/>
                </a:pPr>
                <a:endParaRPr lang="en-IN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endParaRPr lang="en-IN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 Placeholder 3">
                <a:extLst>
                  <a:ext uri="{FF2B5EF4-FFF2-40B4-BE49-F238E27FC236}">
                    <a16:creationId xmlns:a16="http://schemas.microsoft.com/office/drawing/2014/main" id="{DF453208-29B2-D4D7-0C88-B64AB9CB48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2706" y="5359960"/>
                <a:ext cx="6469294" cy="1503172"/>
              </a:xfrm>
              <a:prstGeom prst="rect">
                <a:avLst/>
              </a:prstGeom>
              <a:blipFill>
                <a:blip r:embed="rId5"/>
                <a:stretch>
                  <a:fillRect l="-1320" t="-566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FDE2BCDE-E4F9-BCCB-1A6D-ED9B0BEA911B}"/>
              </a:ext>
            </a:extLst>
          </p:cNvPr>
          <p:cNvSpPr txBox="1"/>
          <p:nvPr/>
        </p:nvSpPr>
        <p:spPr>
          <a:xfrm>
            <a:off x="0" y="6488668"/>
            <a:ext cx="3475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Sethi, C. K . </a:t>
            </a:r>
            <a:r>
              <a:rPr lang="en-IN" b="0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ALM.</a:t>
            </a:r>
            <a:r>
              <a:rPr lang="en-IN" b="0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prep.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0B1C7A-EF2B-38EA-FACF-B3C76A90EF48}"/>
              </a:ext>
            </a:extLst>
          </p:cNvPr>
          <p:cNvSpPr txBox="1"/>
          <p:nvPr/>
        </p:nvSpPr>
        <p:spPr>
          <a:xfrm>
            <a:off x="7017248" y="986322"/>
            <a:ext cx="3678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Sethi, C.K., Master’s Thesis, (2025). </a:t>
            </a:r>
            <a:endParaRPr lang="en-IN" dirty="0">
              <a:solidFill>
                <a:srgbClr val="16E7C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85534CEE-D540-2673-D38C-922E5CCFF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C459976-2BAE-4FDC-A06F-EF305BF3F929}" type="slidenum">
              <a:rPr lang="en-IN" sz="1600" smtClean="0"/>
              <a:t>5</a:t>
            </a:fld>
            <a:endParaRPr lang="en-IN" sz="16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81515416-81CA-5A71-F82C-54DCDC370894}"/>
              </a:ext>
            </a:extLst>
          </p:cNvPr>
          <p:cNvSpPr/>
          <p:nvPr/>
        </p:nvSpPr>
        <p:spPr>
          <a:xfrm>
            <a:off x="502920" y="822960"/>
            <a:ext cx="1106424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38315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2014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Why Does Dephasing Matter?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02920" y="822960"/>
            <a:ext cx="1106424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IN" dirty="0"/>
          </a:p>
        </p:txBody>
      </p:sp>
      <p:sp>
        <p:nvSpPr>
          <p:cNvPr id="4" name="Text 2"/>
          <p:cNvSpPr/>
          <p:nvPr/>
        </p:nvSpPr>
        <p:spPr>
          <a:xfrm>
            <a:off x="493160" y="713544"/>
            <a:ext cx="5722705" cy="89950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Dynamical friction modifies the waveform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234440" y="1901952"/>
            <a:ext cx="3246120" cy="3017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F62B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Additional energy loss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960119" y="2500935"/>
            <a:ext cx="4361893" cy="529941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F62B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Modified frequency evolution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1094712" y="3377320"/>
            <a:ext cx="39319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F62B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Accumulated phase difference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594360" y="3749040"/>
            <a:ext cx="7111258" cy="709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Dark-dressed waveforms dephase relative to vacuum.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594360" y="4480560"/>
            <a:ext cx="46634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Impact on matched filtering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786384" y="4892040"/>
            <a:ext cx="480060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Phase mismatch → loss of recovered SNR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786384" y="5266944"/>
            <a:ext cx="480060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Vacuum templates may miss DD signals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786384" y="5590477"/>
            <a:ext cx="5984286" cy="409631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DD parameters → larger template banks → higher cost</a:t>
            </a:r>
            <a:endParaRPr lang="en-US" sz="2000" dirty="0"/>
          </a:p>
        </p:txBody>
      </p:sp>
      <p:pic>
        <p:nvPicPr>
          <p:cNvPr id="16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32717" y="932688"/>
            <a:ext cx="5536766" cy="169164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6126480" y="2585596"/>
            <a:ext cx="5884010" cy="71241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/>
            <a:r>
              <a:rPr lang="en-US" sz="1600" i="1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Vacuum and dark-dressed waveforms accumulate different phases. </a:t>
            </a:r>
            <a:r>
              <a:rPr lang="en-IN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Credit: </a:t>
            </a:r>
            <a:r>
              <a:rPr lang="en-IN" sz="1600" dirty="0">
                <a:solidFill>
                  <a:srgbClr val="0070C0"/>
                </a:solidFill>
                <a:highlight>
                  <a:srgbClr val="FDFDFD"/>
                </a:highlight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Bradley J Kavanagh</a:t>
            </a:r>
            <a:endParaRPr lang="en-US" sz="1600" dirty="0"/>
          </a:p>
        </p:txBody>
      </p:sp>
      <p:pic>
        <p:nvPicPr>
          <p:cNvPr id="18" name="Image 2" descr="/mnt/data/slide13_media/ppt/media/image1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6118" y="3163824"/>
            <a:ext cx="3130084" cy="265176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691555" y="5825447"/>
            <a:ext cx="5411399" cy="374185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algn="ctr"/>
            <a:r>
              <a:rPr lang="en-US" sz="1600" i="1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DD-induced phase mismatch can significantly reduce recovered SNR. </a:t>
            </a:r>
            <a:r>
              <a:rPr lang="en-IN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Cole et al. 2022</a:t>
            </a:r>
            <a:r>
              <a:rPr lang="en-IN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/>
          </a:p>
        </p:txBody>
      </p:sp>
      <p:sp>
        <p:nvSpPr>
          <p:cNvPr id="20" name="Shape 15"/>
          <p:cNvSpPr/>
          <p:nvPr/>
        </p:nvSpPr>
        <p:spPr>
          <a:xfrm>
            <a:off x="502920" y="6272784"/>
            <a:ext cx="11201400" cy="384048"/>
          </a:xfrm>
          <a:prstGeom prst="rect">
            <a:avLst/>
          </a:prstGeom>
          <a:solidFill>
            <a:srgbClr val="EAF2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658368" y="6336792"/>
            <a:ext cx="1088136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F62B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Dephasing motivates a search that does not require precise phase tracking  →  BinaryGFH-V2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1786949-C55E-DCE5-6C07-529F8315E4C8}"/>
                  </a:ext>
                </a:extLst>
              </p:cNvPr>
              <p:cNvSpPr txBox="1"/>
              <p:nvPr/>
            </p:nvSpPr>
            <p:spPr>
              <a:xfrm>
                <a:off x="482885" y="1006866"/>
                <a:ext cx="4962418" cy="8425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:b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acc>
                            <m:accPr>
                              <m:chr m:val="̇"/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𝑜𝑟𝑏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𝐺𝑊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𝐷𝐹</m:t>
                          </m:r>
                        </m:sub>
                      </m:sSub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1786949-C55E-DCE5-6C07-529F8315E4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885" y="1006866"/>
                <a:ext cx="4962418" cy="842538"/>
              </a:xfrm>
              <a:prstGeom prst="rect">
                <a:avLst/>
              </a:prstGeom>
              <a:blipFill>
                <a:blip r:embed="rId7"/>
                <a:stretch>
                  <a:fillRect b="-144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7C6F909-E428-1B59-FB94-BE61A1C587F4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2857500" y="2203704"/>
            <a:ext cx="0" cy="416206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9DE7DC4-80E8-333B-CB2A-3A094E481C47}"/>
              </a:ext>
            </a:extLst>
          </p:cNvPr>
          <p:cNvCxnSpPr>
            <a:cxnSpLocks/>
          </p:cNvCxnSpPr>
          <p:nvPr/>
        </p:nvCxnSpPr>
        <p:spPr>
          <a:xfrm>
            <a:off x="2855790" y="2969231"/>
            <a:ext cx="0" cy="400693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3BCACA52-00E6-7367-270B-5BB9B6EED9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18080" y="6425146"/>
            <a:ext cx="2773920" cy="4328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9" grpId="0" animBg="1"/>
      <p:bldP spid="21" grpId="0" animBg="1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A73D1-4DD8-DC73-A1F9-CFEC576F3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388" y="77003"/>
            <a:ext cx="9472448" cy="539446"/>
          </a:xfrm>
        </p:spPr>
        <p:txBody>
          <a:bodyPr>
            <a:no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does DF Matter?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Placeholder 3">
                <a:extLst>
                  <a:ext uri="{FF2B5EF4-FFF2-40B4-BE49-F238E27FC236}">
                    <a16:creationId xmlns:a16="http://schemas.microsoft.com/office/drawing/2014/main" id="{B6CBF974-D70E-F6E4-D3DC-6131B097F19E}"/>
                  </a:ext>
                </a:extLst>
              </p:cNvPr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0" y="832210"/>
                <a:ext cx="12192000" cy="5738117"/>
              </a:xfrm>
            </p:spPr>
            <p:txBody>
              <a:bodyPr>
                <a:normAutofit/>
              </a:bodyPr>
              <a:lstStyle/>
              <a:p>
                <a:pPr lvl="2"/>
                <a:endParaRPr lang="en-US" sz="2200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  <a:p>
                <a:pPr marL="800100" lvl="1" indent="-342900"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I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</m:e>
                        </m:acc>
                      </m:e>
                      <m:sub>
                        <m:r>
                          <m:rPr>
                            <m:nor/>
                          </m:rPr>
                          <a:rPr lang="en-IN" sz="24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rel</m:t>
                        </m:r>
                      </m:sub>
                    </m:sSub>
                    <m:r>
                      <a:rPr lang="en-I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I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IN" sz="2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sz="2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𝑓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nor/>
                              </m:rPr>
                              <a:rPr lang="en-IN" sz="2400" b="0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DF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IN" sz="2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sz="2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𝑓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nor/>
                              </m:rPr>
                              <a:rPr lang="en-IN" sz="2400" b="0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GW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800100" lvl="1" indent="-342900"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I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</m:e>
                        </m:acc>
                      </m:e>
                      <m:sub>
                        <m:r>
                          <m:rPr>
                            <m:nor/>
                          </m:rPr>
                          <a:rPr lang="en-IN" sz="24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rel</m:t>
                        </m:r>
                      </m:sub>
                    </m:sSub>
                    <m:r>
                      <a:rPr lang="en-I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≫</m:t>
                    </m:r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1⟶</m:t>
                    </m:r>
                  </m:oMath>
                </a14:m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DF Dominated.</a:t>
                </a:r>
              </a:p>
              <a:p>
                <a:pPr marL="800100" lvl="1" indent="-342900"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I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</m:e>
                        </m:acc>
                      </m:e>
                      <m:sub>
                        <m:r>
                          <m:rPr>
                            <m:nor/>
                          </m:rPr>
                          <a:rPr lang="en-IN" sz="24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rel</m:t>
                        </m:r>
                      </m:sub>
                    </m:sSub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≪</m:t>
                    </m:r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1⟶</m:t>
                    </m:r>
                  </m:oMath>
                </a14:m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GW Dominated.</a:t>
                </a:r>
              </a:p>
              <a:p>
                <a:pPr lvl="3"/>
                <a:endParaRPr lang="en-IN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2"/>
                <a:endPara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3"/>
                <a:endParaRPr lang="en-IN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714500" lvl="3" indent="-342900">
                  <a:buFont typeface="Wingdings" panose="05000000000000000000" pitchFamily="2" charset="2"/>
                  <a:buChar char="ü"/>
                </a:pPr>
                <a:endParaRPr lang="en-IN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 Placeholder 3">
                <a:extLst>
                  <a:ext uri="{FF2B5EF4-FFF2-40B4-BE49-F238E27FC236}">
                    <a16:creationId xmlns:a16="http://schemas.microsoft.com/office/drawing/2014/main" id="{B6CBF974-D70E-F6E4-D3DC-6131B097F19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0" y="832210"/>
                <a:ext cx="12192000" cy="5738117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9DBB50-CAE4-43EC-0BF5-B3AB7407D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D0BBF-2C45-42F9-B960-D8D441ED7B36}" type="slidenum">
              <a:rPr lang="en-IN" sz="1600" smtClean="0"/>
              <a:t>7</a:t>
            </a:fld>
            <a:endParaRPr lang="en-IN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62535D-3E86-529C-ECCB-C89F4D645DF5}"/>
              </a:ext>
            </a:extLst>
          </p:cNvPr>
          <p:cNvSpPr txBox="1"/>
          <p:nvPr/>
        </p:nvSpPr>
        <p:spPr>
          <a:xfrm>
            <a:off x="0" y="6493268"/>
            <a:ext cx="3475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Sethi, C. K . </a:t>
            </a:r>
            <a:r>
              <a:rPr lang="en-IN" b="0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ALM.</a:t>
            </a:r>
            <a:r>
              <a:rPr lang="en-IN" b="0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prep.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1">
            <a:extLst>
              <a:ext uri="{FF2B5EF4-FFF2-40B4-BE49-F238E27FC236}">
                <a16:creationId xmlns:a16="http://schemas.microsoft.com/office/drawing/2014/main" id="{F3BD9FFB-7082-489B-432A-C37A4EB636F5}"/>
              </a:ext>
            </a:extLst>
          </p:cNvPr>
          <p:cNvSpPr/>
          <p:nvPr/>
        </p:nvSpPr>
        <p:spPr>
          <a:xfrm>
            <a:off x="502920" y="822960"/>
            <a:ext cx="1106424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IN" dirty="0"/>
          </a:p>
        </p:txBody>
      </p:sp>
      <p:pic>
        <p:nvPicPr>
          <p:cNvPr id="7" name="Content Placeholder 10">
            <a:extLst>
              <a:ext uri="{FF2B5EF4-FFF2-40B4-BE49-F238E27FC236}">
                <a16:creationId xmlns:a16="http://schemas.microsoft.com/office/drawing/2014/main" id="{4E97B700-F2BF-2459-D5CC-541125E97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4554" y="989706"/>
            <a:ext cx="5175184" cy="4320000"/>
          </a:xfrm>
          <a:prstGeom prst="rect">
            <a:avLst/>
          </a:prstGeom>
        </p:spPr>
      </p:pic>
      <p:sp>
        <p:nvSpPr>
          <p:cNvPr id="10" name="Shape 15">
            <a:extLst>
              <a:ext uri="{FF2B5EF4-FFF2-40B4-BE49-F238E27FC236}">
                <a16:creationId xmlns:a16="http://schemas.microsoft.com/office/drawing/2014/main" id="{086C39BB-9A06-8866-D650-857996C2CC46}"/>
              </a:ext>
            </a:extLst>
          </p:cNvPr>
          <p:cNvSpPr/>
          <p:nvPr/>
        </p:nvSpPr>
        <p:spPr>
          <a:xfrm>
            <a:off x="91954" y="3796711"/>
            <a:ext cx="6257475" cy="2542444"/>
          </a:xfrm>
          <a:prstGeom prst="rect">
            <a:avLst/>
          </a:prstGeom>
          <a:solidFill>
            <a:srgbClr val="EAF2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r>
              <a:rPr lang="en-IN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Takeaway: </a:t>
            </a:r>
          </a:p>
          <a:p>
            <a:r>
              <a:rPr lang="en-IN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DF matters mainly below ~10 Hz </a:t>
            </a:r>
          </a:p>
          <a:p>
            <a:r>
              <a:rPr lang="en-IN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Above ~10 Hz, GW emission dominates </a:t>
            </a:r>
          </a:p>
          <a:p>
            <a:r>
              <a:rPr lang="en-IN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More relevant for ET/CE than current LIGO band</a:t>
            </a: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61413965-94D3-6707-0FD3-BE7A142E6444}"/>
              </a:ext>
            </a:extLst>
          </p:cNvPr>
          <p:cNvSpPr/>
          <p:nvPr/>
        </p:nvSpPr>
        <p:spPr>
          <a:xfrm>
            <a:off x="71919" y="3840173"/>
            <a:ext cx="6256962" cy="5366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C06890-9F20-6284-5D67-E6D814086A30}"/>
              </a:ext>
            </a:extLst>
          </p:cNvPr>
          <p:cNvSpPr txBox="1"/>
          <p:nvPr/>
        </p:nvSpPr>
        <p:spPr>
          <a:xfrm>
            <a:off x="7233039" y="6030935"/>
            <a:ext cx="3678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Sethi, C.K., Master’s Thesis, (2025). </a:t>
            </a:r>
            <a:endParaRPr lang="en-IN" dirty="0">
              <a:solidFill>
                <a:srgbClr val="16E7C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3C080D5-719C-9A6F-5536-4D127D750316}"/>
                  </a:ext>
                </a:extLst>
              </p:cNvPr>
              <p:cNvSpPr txBox="1"/>
              <p:nvPr/>
            </p:nvSpPr>
            <p:spPr>
              <a:xfrm>
                <a:off x="6562807" y="5285233"/>
                <a:ext cx="5324394" cy="3845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Fixed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IN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</m:t>
                    </m:r>
                    <m:sSub>
                      <m:sSubPr>
                        <m:ctrlPr>
                          <a:rPr lang="el-GR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Μ</m:t>
                        </m:r>
                      </m:e>
                      <m:sub>
                        <m:r>
                          <a:rPr lang="en-IN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⨀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&amp; varying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IN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=(</m:t>
                    </m:r>
                    <m:sSup>
                      <m:sSupPr>
                        <m:ctrlPr>
                          <a:rPr lang="en-IN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IN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IN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−5</m:t>
                        </m:r>
                      </m:sup>
                    </m:sSup>
                    <m:r>
                      <a:rPr lang="en-IN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−</m:t>
                    </m:r>
                    <m:sSup>
                      <m:sSupPr>
                        <m:ctrlPr>
                          <a:rPr lang="en-IN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IN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IN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</m:sup>
                    </m:sSup>
                    <m:r>
                      <a:rPr lang="en-IN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  <m:sSub>
                      <m:sSubPr>
                        <m:ctrlPr>
                          <a:rPr lang="el-GR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Μ</m:t>
                        </m:r>
                      </m:e>
                      <m:sub>
                        <m:r>
                          <a:rPr lang="en-IN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⨀</m:t>
                        </m:r>
                      </m:sub>
                    </m:sSub>
                  </m:oMath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3C080D5-719C-9A6F-5536-4D127D7503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2807" y="5285233"/>
                <a:ext cx="5324394" cy="384592"/>
              </a:xfrm>
              <a:prstGeom prst="rect">
                <a:avLst/>
              </a:prstGeom>
              <a:blipFill>
                <a:blip r:embed="rId5"/>
                <a:stretch>
                  <a:fillRect l="-1031" t="-6349" b="-2222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531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FA518-490E-BBB3-2BD6-48911FF6F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101" y="-25286"/>
            <a:ext cx="6619791" cy="847226"/>
          </a:xfrm>
        </p:spPr>
        <p:txBody>
          <a:bodyPr>
            <a:normAutofit/>
          </a:bodyPr>
          <a:lstStyle/>
          <a:p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Semi-Coherent Search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2226C46-842C-4254-9B9C-AC96893613E3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0" y="2515435"/>
                <a:ext cx="5044611" cy="4337424"/>
              </a:xfrm>
            </p:spPr>
            <p:txBody>
              <a:bodyPr>
                <a:noAutofit/>
              </a:bodyPr>
              <a:lstStyle/>
              <a:p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Start with time-domain strain data.</a:t>
                </a:r>
              </a:p>
              <a:p>
                <a:pPr marL="0" indent="0">
                  <a:buNone/>
                </a:pPr>
                <a:endParaRPr lang="en-I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Break data into the chunks of length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𝐹𝐹𝑇</m:t>
                        </m:r>
                      </m:sub>
                    </m:sSub>
                  </m:oMath>
                </a14:m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I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Apply FFT to chunks</a:t>
                </a:r>
              </a:p>
              <a:p>
                <a:pPr marL="457200" lvl="1" indent="0">
                  <a:buNone/>
                </a:pPr>
                <a:endPara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𝐹𝐹𝑇</m:t>
                        </m:r>
                      </m:sub>
                    </m:sSub>
                  </m:oMath>
                </a14:m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such that, signal power is contained to 1 frequency bin.</a:t>
                </a:r>
              </a:p>
              <a:p>
                <a:pPr marL="0" indent="0">
                  <a:buNone/>
                </a:pPr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Power is combined incoherently.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2226C46-842C-4254-9B9C-AC96893613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0" y="2515435"/>
                <a:ext cx="5044611" cy="4337424"/>
              </a:xfrm>
              <a:blipFill>
                <a:blip r:embed="rId3"/>
                <a:stretch>
                  <a:fillRect l="-1570" t="-196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1F70E2-AA20-BCEA-B03E-426721414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59976-2BAE-4FDC-A06F-EF305BF3F929}" type="slidenum">
              <a:rPr lang="en-IN" sz="1600" smtClean="0"/>
              <a:t>8</a:t>
            </a:fld>
            <a:endParaRPr lang="en-IN" sz="1600" dirty="0"/>
          </a:p>
        </p:txBody>
      </p:sp>
      <p:pic>
        <p:nvPicPr>
          <p:cNvPr id="12" name="Content Placeholder 5">
            <a:extLst>
              <a:ext uri="{FF2B5EF4-FFF2-40B4-BE49-F238E27FC236}">
                <a16:creationId xmlns:a16="http://schemas.microsoft.com/office/drawing/2014/main" id="{5B5BB4FE-18DA-1218-F0F8-820299146C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525" y="1332319"/>
            <a:ext cx="3467963" cy="4763124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723A0EF1-AF6E-5826-5F25-B6E9C425A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848" y="3629828"/>
            <a:ext cx="3264740" cy="242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3C8E36C-F4A2-2EF9-7A0A-62C5AA3FC159}"/>
              </a:ext>
            </a:extLst>
          </p:cNvPr>
          <p:cNvSpPr txBox="1"/>
          <p:nvPr/>
        </p:nvSpPr>
        <p:spPr>
          <a:xfrm>
            <a:off x="9696442" y="6074823"/>
            <a:ext cx="2271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Credit: </a:t>
            </a:r>
            <a:r>
              <a:rPr lang="en-IN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Andrew Miller</a:t>
            </a:r>
            <a:r>
              <a:rPr lang="en-IN" sz="1600" b="0" i="0" dirty="0">
                <a:solidFill>
                  <a:srgbClr val="0070C0"/>
                </a:solidFill>
                <a:effectLst/>
                <a:highlight>
                  <a:srgbClr val="FDFDFD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1600" b="0" i="0" dirty="0">
              <a:solidFill>
                <a:srgbClr val="111111"/>
              </a:solidFill>
              <a:effectLst/>
              <a:highlight>
                <a:srgbClr val="FDFDFD"/>
              </a:highlight>
              <a:latin typeface="Helvetica Neue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04C7F9-152E-E03E-F42A-56B88D75AC11}"/>
              </a:ext>
            </a:extLst>
          </p:cNvPr>
          <p:cNvSpPr txBox="1"/>
          <p:nvPr/>
        </p:nvSpPr>
        <p:spPr>
          <a:xfrm>
            <a:off x="5646711" y="6309523"/>
            <a:ext cx="2271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Credit: L. Pierini.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F34400-93E0-4745-D91A-AB68580FB1AF}"/>
              </a:ext>
            </a:extLst>
          </p:cNvPr>
          <p:cNvSpPr txBox="1"/>
          <p:nvPr/>
        </p:nvSpPr>
        <p:spPr>
          <a:xfrm>
            <a:off x="96683" y="1085620"/>
            <a:ext cx="5313148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CW searches can’t rely on matched filtering;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Making it computationally expensive. 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1">
            <a:extLst>
              <a:ext uri="{FF2B5EF4-FFF2-40B4-BE49-F238E27FC236}">
                <a16:creationId xmlns:a16="http://schemas.microsoft.com/office/drawing/2014/main" id="{0BFB72EB-9E08-C0E1-E6A1-7F224B93D151}"/>
              </a:ext>
            </a:extLst>
          </p:cNvPr>
          <p:cNvSpPr/>
          <p:nvPr/>
        </p:nvSpPr>
        <p:spPr>
          <a:xfrm>
            <a:off x="502920" y="822960"/>
            <a:ext cx="1106424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25863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17FF0-B098-55B1-8132-5B476B937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-10273"/>
            <a:ext cx="8449640" cy="1017143"/>
          </a:xfrm>
        </p:spPr>
        <p:txBody>
          <a:bodyPr>
            <a:noAutofit/>
          </a:bodyPr>
          <a:lstStyle/>
          <a:p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BinaryGFH-V2</a:t>
            </a:r>
            <a:b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7EF03-9031-C458-10CD-446D7FD39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59976-2BAE-4FDC-A06F-EF305BF3F929}" type="slidenum">
              <a:rPr lang="en-IN" sz="1600" smtClean="0"/>
              <a:t>9</a:t>
            </a:fld>
            <a:endParaRPr lang="en-IN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3">
                <a:extLst>
                  <a:ext uri="{FF2B5EF4-FFF2-40B4-BE49-F238E27FC236}">
                    <a16:creationId xmlns:a16="http://schemas.microsoft.com/office/drawing/2014/main" id="{295B3935-4DA7-268B-A331-CB92F463BE7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2735" y="973774"/>
                <a:ext cx="8745012" cy="5667658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1"/>
                <a:r>
                  <a:rPr lang="en-I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Maps the points in one plane to lines in another plane.</a:t>
                </a:r>
                <a:br>
                  <a:rPr lang="en-I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endParaRPr lang="en-I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en-I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Look for the tracks that follow power laws (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IN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IN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</m:acc>
                    <m:r>
                      <a:rPr lang="en-IN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∝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p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</m:sSup>
                    <m:r>
                      <a:rPr lang="en-IN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I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br>
                  <a:rPr lang="en-I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endParaRPr lang="en-I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en-I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Make a peakmap (PM);</a:t>
                </a:r>
              </a:p>
              <a:p>
                <a:pPr lvl="2">
                  <a:buFont typeface="Wingdings" panose="05000000000000000000" pitchFamily="2" charset="2"/>
                  <a:buChar char="Ø"/>
                </a:pPr>
                <a:r>
                  <a:rPr lang="en-I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Linearize PM to make the signal linear in new space.</a:t>
                </a:r>
                <a:br>
                  <a:rPr lang="en-I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endParaRPr lang="en-I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en-I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Linearize PM goes as an input to BinaryGFH-V2.</a:t>
                </a:r>
                <a:br>
                  <a:rPr lang="en-I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endParaRPr lang="en-I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en-I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Time &amp; frequency points in the detector plane</a:t>
                </a:r>
              </a:p>
              <a:p>
                <a:pPr lvl="2">
                  <a:buFont typeface="Wingdings" panose="05000000000000000000" pitchFamily="2" charset="2"/>
                  <a:buChar char="Ø"/>
                </a:pPr>
                <a:r>
                  <a:rPr lang="en-I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Mapped into the source plane. </a:t>
                </a:r>
              </a:p>
              <a:p>
                <a:pPr lvl="2">
                  <a:buFont typeface="Wingdings" panose="05000000000000000000" pitchFamily="2" charset="2"/>
                  <a:buChar char="Ø"/>
                </a:pPr>
                <a:r>
                  <a:rPr lang="en-I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Results in a 2d histogram (HM).</a:t>
                </a:r>
              </a:p>
              <a:p>
                <a:pPr lvl="2">
                  <a:buFont typeface="Wingdings" panose="05000000000000000000" pitchFamily="2" charset="2"/>
                  <a:buChar char="Ø"/>
                </a:pPr>
                <a:endParaRPr lang="en-I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en-I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Select the candidates from HM.</a:t>
                </a:r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5" name="Content Placeholder 3">
                <a:extLst>
                  <a:ext uri="{FF2B5EF4-FFF2-40B4-BE49-F238E27FC236}">
                    <a16:creationId xmlns:a16="http://schemas.microsoft.com/office/drawing/2014/main" id="{295B3935-4DA7-268B-A331-CB92F463BE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735" y="973774"/>
                <a:ext cx="8745012" cy="5667658"/>
              </a:xfrm>
              <a:prstGeom prst="rect">
                <a:avLst/>
              </a:prstGeom>
              <a:blipFill>
                <a:blip r:embed="rId2"/>
                <a:stretch>
                  <a:fillRect t="-150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09661EB-D1E9-288B-8003-AD1CEC13DE61}"/>
              </a:ext>
            </a:extLst>
          </p:cNvPr>
          <p:cNvSpPr/>
          <p:nvPr/>
        </p:nvSpPr>
        <p:spPr>
          <a:xfrm>
            <a:off x="9788893" y="250258"/>
            <a:ext cx="1636296" cy="68339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Peakmap</a:t>
            </a:r>
            <a:endParaRPr lang="en-IN" sz="2000" dirty="0">
              <a:solidFill>
                <a:srgbClr val="FF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2F07430-717B-581A-9949-FF0EB79DC3EF}"/>
              </a:ext>
            </a:extLst>
          </p:cNvPr>
          <p:cNvSpPr/>
          <p:nvPr/>
        </p:nvSpPr>
        <p:spPr>
          <a:xfrm>
            <a:off x="9796913" y="1875321"/>
            <a:ext cx="1636296" cy="68339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Linearize the Peakmap</a:t>
            </a:r>
            <a:endParaRPr lang="en-IN" sz="2000" dirty="0">
              <a:solidFill>
                <a:srgbClr val="FF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109BC27C-D96E-6E94-ECEC-F45F045E5AA2}"/>
              </a:ext>
            </a:extLst>
          </p:cNvPr>
          <p:cNvSpPr/>
          <p:nvPr/>
        </p:nvSpPr>
        <p:spPr>
          <a:xfrm>
            <a:off x="10510789" y="943277"/>
            <a:ext cx="211756" cy="924025"/>
          </a:xfrm>
          <a:prstGeom prst="downArrow">
            <a:avLst/>
          </a:prstGeom>
          <a:solidFill>
            <a:schemeClr val="bg1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784D019-A746-6BFE-7C46-D4B8DD6E61CE}"/>
              </a:ext>
            </a:extLst>
          </p:cNvPr>
          <p:cNvSpPr/>
          <p:nvPr/>
        </p:nvSpPr>
        <p:spPr>
          <a:xfrm>
            <a:off x="9796918" y="3521243"/>
            <a:ext cx="1636296" cy="68339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Hough Map (HM)</a:t>
            </a:r>
            <a:endParaRPr lang="en-IN" sz="1800" dirty="0">
              <a:solidFill>
                <a:srgbClr val="FF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109BC27C-D96E-6E94-ECEC-F45F045E5AA2}"/>
              </a:ext>
            </a:extLst>
          </p:cNvPr>
          <p:cNvSpPr/>
          <p:nvPr/>
        </p:nvSpPr>
        <p:spPr>
          <a:xfrm>
            <a:off x="10499559" y="2577967"/>
            <a:ext cx="211756" cy="924025"/>
          </a:xfrm>
          <a:prstGeom prst="downArrow">
            <a:avLst/>
          </a:prstGeom>
          <a:solidFill>
            <a:schemeClr val="bg1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D3D9466-1289-4A53-7F82-C6731F9E5E2A}"/>
              </a:ext>
            </a:extLst>
          </p:cNvPr>
          <p:cNvSpPr/>
          <p:nvPr/>
        </p:nvSpPr>
        <p:spPr>
          <a:xfrm>
            <a:off x="9804941" y="5146309"/>
            <a:ext cx="1735752" cy="113379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 significant candidates in the HM</a:t>
            </a:r>
            <a:r>
              <a:rPr lang="en-US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1800" dirty="0">
              <a:solidFill>
                <a:srgbClr val="FF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F0AE40F4-45F1-D2E5-9522-EC215CD7B76B}"/>
              </a:ext>
            </a:extLst>
          </p:cNvPr>
          <p:cNvSpPr/>
          <p:nvPr/>
        </p:nvSpPr>
        <p:spPr>
          <a:xfrm>
            <a:off x="10507584" y="4222286"/>
            <a:ext cx="211756" cy="924025"/>
          </a:xfrm>
          <a:prstGeom prst="downArrow">
            <a:avLst/>
          </a:prstGeom>
          <a:solidFill>
            <a:schemeClr val="bg1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Shape 1">
            <a:extLst>
              <a:ext uri="{FF2B5EF4-FFF2-40B4-BE49-F238E27FC236}">
                <a16:creationId xmlns:a16="http://schemas.microsoft.com/office/drawing/2014/main" id="{94089659-E39A-CC1C-0476-6130B8243ACE}"/>
              </a:ext>
            </a:extLst>
          </p:cNvPr>
          <p:cNvSpPr/>
          <p:nvPr/>
        </p:nvSpPr>
        <p:spPr>
          <a:xfrm>
            <a:off x="818151" y="535288"/>
            <a:ext cx="7557026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46892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89BBC-99D5-047E-3077-CCA4C6760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899" y="-5825"/>
            <a:ext cx="10515600" cy="866909"/>
          </a:xfrm>
        </p:spPr>
        <p:txBody>
          <a:bodyPr>
            <a:normAutofit/>
          </a:bodyPr>
          <a:lstStyle/>
          <a:p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Grid in k-Space for DD Effect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31DA85-9DB9-DDC3-E63A-9116D9964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D0BBF-2C45-42F9-B960-D8D441ED7B36}" type="slidenum">
              <a:rPr lang="en-IN" sz="1600" smtClean="0"/>
              <a:t>10</a:t>
            </a:fld>
            <a:endParaRPr lang="en-IN" sz="16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45B06E6-658F-86B6-FE46-A4C41F9B93EA}"/>
              </a:ext>
            </a:extLst>
          </p:cNvPr>
          <p:cNvSpPr txBox="1">
            <a:spLocks/>
          </p:cNvSpPr>
          <p:nvPr/>
        </p:nvSpPr>
        <p:spPr>
          <a:xfrm>
            <a:off x="839788" y="988799"/>
            <a:ext cx="5157787" cy="4748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buFont typeface="+mj-lt"/>
              <a:buAutoNum type="alphaLcPeriod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Brief Motivation  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3">
                <a:extLst>
                  <a:ext uri="{FF2B5EF4-FFF2-40B4-BE49-F238E27FC236}">
                    <a16:creationId xmlns:a16="http://schemas.microsoft.com/office/drawing/2014/main" id="{10890835-F1C9-C9B8-2837-467F06A8918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9788" y="1516274"/>
                <a:ext cx="5157787" cy="36845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Standard GFH grid assumes; </a:t>
                </a:r>
                <a:b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b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</m:t>
                    </m:r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DD modifies the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</m:acc>
                  </m:oMath>
                </a14:m>
                <a:r>
                  <a:rPr lang="en-I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I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I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Requires a different grid in k-space to follow this evolution.</a:t>
                </a:r>
              </a:p>
            </p:txBody>
          </p:sp>
        </mc:Choice>
        <mc:Fallback xmlns="">
          <p:sp>
            <p:nvSpPr>
              <p:cNvPr id="7" name="Content Placeholder 3">
                <a:extLst>
                  <a:ext uri="{FF2B5EF4-FFF2-40B4-BE49-F238E27FC236}">
                    <a16:creationId xmlns:a16="http://schemas.microsoft.com/office/drawing/2014/main" id="{10890835-F1C9-C9B8-2837-467F06A891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788" y="1516274"/>
                <a:ext cx="5157787" cy="3684588"/>
              </a:xfrm>
              <a:prstGeom prst="rect">
                <a:avLst/>
              </a:prstGeom>
              <a:blipFill>
                <a:blip r:embed="rId2"/>
                <a:stretch>
                  <a:fillRect l="-1064" t="-182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C9530B6-1B8F-7E85-1893-3BF8196BA528}"/>
              </a:ext>
            </a:extLst>
          </p:cNvPr>
          <p:cNvSpPr txBox="1">
            <a:spLocks/>
          </p:cNvSpPr>
          <p:nvPr/>
        </p:nvSpPr>
        <p:spPr>
          <a:xfrm>
            <a:off x="6172200" y="990746"/>
            <a:ext cx="5183188" cy="45564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buFont typeface="+mj-lt"/>
              <a:buAutoNum type="alphaLcPeriod" startAt="2"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</a:t>
            </a:r>
            <a:r>
              <a:rPr lang="en-I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Eqns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Insight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5">
                <a:extLst>
                  <a:ext uri="{FF2B5EF4-FFF2-40B4-BE49-F238E27FC236}">
                    <a16:creationId xmlns:a16="http://schemas.microsoft.com/office/drawing/2014/main" id="{F47216A3-041E-ED77-D09E-4F67E282840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72200" y="1516273"/>
                <a:ext cx="5704726" cy="4352925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I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Original grid :- 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𝑑𝑘</m:t>
                    </m:r>
                    <m:r>
                      <a:rPr lang="en-US" sz="20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≈−</m:t>
                    </m:r>
                    <m:r>
                      <a:rPr lang="en-US" sz="20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𝑛𝑘</m:t>
                    </m:r>
                    <m:f>
                      <m:fPr>
                        <m:ctrlPr>
                          <a:rPr lang="en-US" sz="2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𝛿</m:t>
                        </m:r>
                        <m:r>
                          <a:rPr lang="en-US" sz="2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num>
                      <m:den>
                        <m:sSub>
                          <m:sSubPr>
                            <m:ctrlPr>
                              <a:rPr lang="en-US" sz="20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0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0,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𝑚𝑎𝑥</m:t>
                            </m:r>
                          </m:sub>
                        </m:sSub>
                      </m:den>
                    </m:f>
                  </m:oMath>
                </a14:m>
                <a:endPara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I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New grid:-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  <m:r>
                          <a:rPr lang="en-I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  <m:sub>
                        <m:r>
                          <a:rPr lang="en-I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IN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≈−</m:t>
                    </m:r>
                    <m:f>
                      <m:fPr>
                        <m:ctrlPr>
                          <a:rPr lang="en-I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I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𝛿</m:t>
                        </m:r>
                        <m:r>
                          <a:rPr lang="en-I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num>
                      <m:den>
                        <m:sSub>
                          <m:sSubPr>
                            <m:ctrlPr>
                              <a:rPr lang="en-US" sz="20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0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0,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𝑚𝑎𝑥</m:t>
                            </m:r>
                          </m:sub>
                        </m:sSub>
                      </m:den>
                    </m:f>
                    <m:d>
                      <m:dPr>
                        <m:ctrlPr>
                          <a:rPr lang="en-I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I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I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I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I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I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I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I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I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I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I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I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I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sSup>
                          <m:sSupPr>
                            <m:ctrlPr>
                              <a:rPr lang="en-I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I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IN" sz="20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0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IN" sz="20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I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IN" sz="20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0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IN" sz="20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sup>
                        </m:sSup>
                      </m:e>
                    </m:d>
                  </m:oMath>
                </a14:m>
                <a:endParaRPr lang="en-IN" sz="2000" i="1" dirty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  <m:r>
                          <a:rPr lang="en-I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IN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≈−</m:t>
                    </m:r>
                    <m:f>
                      <m:fPr>
                        <m:ctrlPr>
                          <a:rPr lang="en-I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I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𝛿</m:t>
                        </m:r>
                        <m:r>
                          <a:rPr lang="en-I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num>
                      <m:den>
                        <m:sSub>
                          <m:sSubPr>
                            <m:ctrlPr>
                              <a:rPr lang="en-US" sz="20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0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0,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𝑚𝑎𝑥</m:t>
                            </m:r>
                          </m:sub>
                        </m:sSub>
                      </m:den>
                    </m:f>
                    <m:d>
                      <m:dPr>
                        <m:ctrlPr>
                          <a:rPr lang="en-I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I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I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I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I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I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I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I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I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sSup>
                          <m:sSupPr>
                            <m:ctrlPr>
                              <a:rPr lang="en-I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I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IN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I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IN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sub>
                            </m:sSub>
                          </m:sup>
                        </m:sSup>
                      </m:e>
                    </m:d>
                  </m:oMath>
                </a14:m>
                <a:r>
                  <a:rPr lang="en-IN" sz="2000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r>
                  <a:rPr lang="en-I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IN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14400" lvl="2" indent="0">
                  <a:buNone/>
                </a:pPr>
                <a:endPara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I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Grid depends on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&amp; 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I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r>
                  <a:rPr lang="en-I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Allows tracking power-law combination in GFH.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Enables search for DM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I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affected CW signals.</a:t>
                </a:r>
              </a:p>
            </p:txBody>
          </p:sp>
        </mc:Choice>
        <mc:Fallback xmlns="">
          <p:sp>
            <p:nvSpPr>
              <p:cNvPr id="9" name="Content Placeholder 5">
                <a:extLst>
                  <a:ext uri="{FF2B5EF4-FFF2-40B4-BE49-F238E27FC236}">
                    <a16:creationId xmlns:a16="http://schemas.microsoft.com/office/drawing/2014/main" id="{F47216A3-041E-ED77-D09E-4F67E28284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1516273"/>
                <a:ext cx="5704726" cy="4352925"/>
              </a:xfrm>
              <a:prstGeom prst="rect">
                <a:avLst/>
              </a:prstGeom>
              <a:blipFill>
                <a:blip r:embed="rId3"/>
                <a:stretch>
                  <a:fillRect l="-128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7D46E97-1D49-5A2A-7AE2-54E8F3EECDA9}"/>
                  </a:ext>
                </a:extLst>
              </p:cNvPr>
              <p:cNvSpPr txBox="1"/>
              <p:nvPr/>
            </p:nvSpPr>
            <p:spPr>
              <a:xfrm>
                <a:off x="1152003" y="2962757"/>
                <a:ext cx="4036447" cy="88094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1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1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1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IN" sz="1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𝐷𝐷</m:t>
                          </m:r>
                        </m:sub>
                      </m:sSub>
                      <m:r>
                        <a:rPr lang="en-I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≡</m:t>
                      </m:r>
                      <m:r>
                        <a:rPr lang="en-IN" sz="18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sz="1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IN" sz="1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1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𝐺𝑊</m:t>
                          </m:r>
                        </m:sub>
                      </m:sSub>
                      <m:r>
                        <a:rPr lang="en-IN" sz="18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IN" sz="1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IN" sz="1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IN" sz="1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𝑔𝑤</m:t>
                              </m:r>
                            </m:sub>
                          </m:sSub>
                        </m:e>
                        <m:sup>
                          <m:f>
                            <m:fPr>
                              <m:ctrlPr>
                                <a:rPr lang="en-IN" sz="1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11</m:t>
                              </m:r>
                            </m:num>
                            <m:den>
                              <m:r>
                                <a:rPr lang="en-IN" sz="1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IN" sz="18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1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IN" sz="1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1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𝐷𝐹</m:t>
                          </m:r>
                        </m:sub>
                      </m:sSub>
                      <m:r>
                        <a:rPr lang="en-IN" sz="18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IN" sz="1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IN" sz="1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IN" sz="1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𝑔𝑤</m:t>
                          </m:r>
                        </m:sub>
                        <m:sup>
                          <m:f>
                            <m:fPr>
                              <m:ctrlPr>
                                <a:rPr lang="en-IN" sz="1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IN" sz="1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bSup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  <m:sup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  <m: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7D46E97-1D49-5A2A-7AE2-54E8F3EECD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2003" y="2962757"/>
                <a:ext cx="4036447" cy="880947"/>
              </a:xfrm>
              <a:prstGeom prst="rect">
                <a:avLst/>
              </a:prstGeom>
              <a:blipFill>
                <a:blip r:embed="rId4"/>
                <a:stretch>
                  <a:fillRect b="-266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6904233" y="5137078"/>
            <a:ext cx="4081923" cy="781864"/>
          </a:xfrm>
          <a:prstGeom prst="rect">
            <a:avLst/>
          </a:prstGeom>
          <a:solidFill>
            <a:srgbClr val="FFE699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in this work: Grid generalized for multi-term spin-down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11BE81-1DD9-0A16-0C3E-DE8BD866EDAD}"/>
              </a:ext>
            </a:extLst>
          </p:cNvPr>
          <p:cNvSpPr txBox="1"/>
          <p:nvPr/>
        </p:nvSpPr>
        <p:spPr>
          <a:xfrm>
            <a:off x="7048067" y="6061750"/>
            <a:ext cx="3678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Sethi, C.K., Master’s Thesis, (2025). </a:t>
            </a:r>
            <a:endParaRPr lang="en-IN" dirty="0">
              <a:solidFill>
                <a:srgbClr val="16E7C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519735-9564-0915-EBE1-F6006813D9EE}"/>
              </a:ext>
            </a:extLst>
          </p:cNvPr>
          <p:cNvSpPr txBox="1"/>
          <p:nvPr/>
        </p:nvSpPr>
        <p:spPr>
          <a:xfrm>
            <a:off x="0" y="6503542"/>
            <a:ext cx="3475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Sethi, C. K . </a:t>
            </a:r>
            <a:r>
              <a:rPr lang="en-IN" b="0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ALM.</a:t>
            </a:r>
            <a:r>
              <a:rPr lang="en-IN" b="0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prep.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">
            <a:extLst>
              <a:ext uri="{FF2B5EF4-FFF2-40B4-BE49-F238E27FC236}">
                <a16:creationId xmlns:a16="http://schemas.microsoft.com/office/drawing/2014/main" id="{8EAFA3CF-CE0F-3DFA-3108-26B3A1721246}"/>
              </a:ext>
            </a:extLst>
          </p:cNvPr>
          <p:cNvSpPr/>
          <p:nvPr/>
        </p:nvSpPr>
        <p:spPr>
          <a:xfrm>
            <a:off x="502920" y="822960"/>
            <a:ext cx="1106424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4515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4" grpId="0" animBg="1"/>
      <p:bldP spid="3" grpId="0" animBg="1"/>
      <p:bldP spid="4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AB6E19DA-ADB8-7BFE-D6B0-1D9219240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44D0BBF-2C45-42F9-B960-D8D441ED7B36}" type="slidenum">
              <a:rPr lang="en-IN" sz="1600" smtClean="0"/>
              <a:t>11</a:t>
            </a:fld>
            <a:endParaRPr lang="en-IN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17C925-CF42-CCE6-2A17-D982434E9DDF}"/>
              </a:ext>
            </a:extLst>
          </p:cNvPr>
          <p:cNvSpPr txBox="1"/>
          <p:nvPr/>
        </p:nvSpPr>
        <p:spPr>
          <a:xfrm>
            <a:off x="6962460" y="4454314"/>
            <a:ext cx="4458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Behaviour of new grid v/s old grid.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DD3861B6-F305-6712-0265-88911F2955CB}"/>
              </a:ext>
            </a:extLst>
          </p:cNvPr>
          <p:cNvSpPr txBox="1">
            <a:spLocks/>
          </p:cNvSpPr>
          <p:nvPr/>
        </p:nvSpPr>
        <p:spPr>
          <a:xfrm>
            <a:off x="102742" y="736562"/>
            <a:ext cx="5979560" cy="418475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points in the new grid is reduced compared to the original grid;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Step-size increases in the new grid → fewer points needed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Reduces search dimensionality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Adapts grid spacing to physical signal structure</a:t>
            </a:r>
          </a:p>
          <a:p>
            <a:pPr marL="0" indent="0">
              <a:buNone/>
            </a:pPr>
            <a:endParaRPr lang="en-IN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6AAB7B-DFD0-3C50-C3DE-69426FDA7A24}"/>
              </a:ext>
            </a:extLst>
          </p:cNvPr>
          <p:cNvSpPr txBox="1"/>
          <p:nvPr/>
        </p:nvSpPr>
        <p:spPr>
          <a:xfrm>
            <a:off x="0" y="6493268"/>
            <a:ext cx="3475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Sethi, C. K . </a:t>
            </a:r>
            <a:r>
              <a:rPr lang="en-IN" b="0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ALM.</a:t>
            </a:r>
            <a:r>
              <a:rPr lang="en-IN" b="0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prep.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17382A-EB46-F0BC-BB0D-A4F061F6C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9130" y="309332"/>
            <a:ext cx="5207268" cy="410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51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Results: Numerical Injection Strategy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02920" y="822960"/>
            <a:ext cx="1115568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536364" y="1417320"/>
            <a:ext cx="914400" cy="0"/>
          </a:xfrm>
          <a:prstGeom prst="line">
            <a:avLst/>
          </a:prstGeom>
          <a:noFill/>
          <a:ln w="57150">
            <a:solidFill>
              <a:srgbClr val="4472C4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IN" dirty="0"/>
          </a:p>
        </p:txBody>
      </p:sp>
      <p:sp>
        <p:nvSpPr>
          <p:cNvPr id="5" name="Shape 3"/>
          <p:cNvSpPr/>
          <p:nvPr/>
        </p:nvSpPr>
        <p:spPr>
          <a:xfrm>
            <a:off x="7048075" y="1427595"/>
            <a:ext cx="914400" cy="0"/>
          </a:xfrm>
          <a:prstGeom prst="line">
            <a:avLst/>
          </a:prstGeom>
          <a:noFill/>
          <a:ln w="57150">
            <a:solidFill>
              <a:srgbClr val="4472C4"/>
            </a:solidFill>
            <a:prstDash val="solid"/>
            <a:headEnd type="none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914400" y="1078992"/>
            <a:ext cx="2651760" cy="713232"/>
          </a:xfrm>
          <a:prstGeom prst="roundRect">
            <a:avLst>
              <a:gd name="adj" fmla="val 10256"/>
            </a:avLst>
          </a:prstGeom>
          <a:solidFill>
            <a:srgbClr val="EAF3FF"/>
          </a:solidFill>
          <a:ln w="15240">
            <a:solidFill>
              <a:srgbClr val="4472C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24128" y="1170432"/>
            <a:ext cx="2432304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Generate numerical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frequency evolution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428164" y="1078992"/>
            <a:ext cx="2651760" cy="713232"/>
          </a:xfrm>
          <a:prstGeom prst="roundRect">
            <a:avLst>
              <a:gd name="adj" fmla="val 10256"/>
            </a:avLst>
          </a:prstGeom>
          <a:solidFill>
            <a:srgbClr val="EAF3FF"/>
          </a:solidFill>
          <a:ln w="15240">
            <a:solidFill>
              <a:srgbClr val="4472C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37892" y="1170432"/>
            <a:ext cx="2432304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Inject waveform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into Gaussian noise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950149" y="1078992"/>
            <a:ext cx="2743200" cy="713232"/>
          </a:xfrm>
          <a:prstGeom prst="roundRect">
            <a:avLst>
              <a:gd name="adj" fmla="val 10256"/>
            </a:avLst>
          </a:prstGeom>
          <a:solidFill>
            <a:srgbClr val="EAF3FF"/>
          </a:solidFill>
          <a:ln w="15240">
            <a:solidFill>
              <a:srgbClr val="4472C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59877" y="1170432"/>
            <a:ext cx="2523744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Recover with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BinaryGFH-V2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99670" y="202555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ED7D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Two numerical tests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777239" y="2743199"/>
            <a:ext cx="5448900" cy="3400747"/>
          </a:xfrm>
          <a:prstGeom prst="roundRect">
            <a:avLst>
              <a:gd name="adj" fmla="val 3019"/>
            </a:avLst>
          </a:prstGeom>
          <a:solidFill>
            <a:srgbClr val="FFF1E8"/>
          </a:solidFill>
          <a:ln w="15240">
            <a:solidFill>
              <a:srgbClr val="ED7D3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86968" y="2834640"/>
            <a:ext cx="4764024" cy="22585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051560" y="292608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ED7D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Validation: numerical vacuum waveform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15"/>
              <p:cNvSpPr/>
              <p:nvPr/>
            </p:nvSpPr>
            <p:spPr>
              <a:xfrm>
                <a:off x="1082383" y="3537392"/>
                <a:ext cx="4434840" cy="34747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0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𝐺𝑊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𝐺𝑊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11/3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7" name="Text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383" y="3537392"/>
                <a:ext cx="4434840" cy="347472"/>
              </a:xfrm>
              <a:prstGeom prst="rect">
                <a:avLst/>
              </a:prstGeom>
              <a:blipFill>
                <a:blip r:embed="rId3"/>
                <a:stretch>
                  <a:fillRect t="-8772" b="-28070"/>
                </a:stretch>
              </a:blipFill>
              <a:ln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 17"/>
          <p:cNvSpPr/>
          <p:nvPr/>
        </p:nvSpPr>
        <p:spPr>
          <a:xfrm>
            <a:off x="1641810" y="5487222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Search with n = 11/3</a:t>
            </a:r>
            <a:endParaRPr lang="en-US" dirty="0"/>
          </a:p>
        </p:txBody>
      </p:sp>
      <p:sp>
        <p:nvSpPr>
          <p:cNvPr id="20" name="Shape 18"/>
          <p:cNvSpPr/>
          <p:nvPr/>
        </p:nvSpPr>
        <p:spPr>
          <a:xfrm>
            <a:off x="6446520" y="2743199"/>
            <a:ext cx="4998891" cy="3390473"/>
          </a:xfrm>
          <a:prstGeom prst="roundRect">
            <a:avLst>
              <a:gd name="adj" fmla="val 3019"/>
            </a:avLst>
          </a:prstGeom>
          <a:solidFill>
            <a:srgbClr val="EAF7EA"/>
          </a:solidFill>
          <a:ln w="15240">
            <a:solidFill>
              <a:srgbClr val="70AD4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56248" y="2834640"/>
            <a:ext cx="4764024" cy="22585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720840" y="292608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70AD4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Application: dark-dressed waveform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 21"/>
              <p:cNvSpPr/>
              <p:nvPr/>
            </p:nvSpPr>
            <p:spPr>
              <a:xfrm>
                <a:off x="6720840" y="3486021"/>
                <a:ext cx="4434840" cy="34747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0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𝐷𝐷</m:t>
                          </m:r>
                        </m:sub>
                      </m:sSub>
                      <m:r>
                        <a:rPr lang="en-IN" sz="2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IN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𝐺𝑊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11/3</m:t>
                          </m:r>
                        </m:sup>
                      </m:sSup>
                      <m:r>
                        <a:rPr lang="en-IN" sz="2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2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IN" sz="20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20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𝐷𝐹</m:t>
                          </m:r>
                        </m:sub>
                      </m:sSub>
                      <m:r>
                        <a:rPr lang="en-US" sz="20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3/2</m:t>
                          </m:r>
                        </m:sup>
                      </m:sSup>
                    </m:oMath>
                  </m:oMathPara>
                </a14:m>
                <a:endPara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Text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840" y="3486021"/>
                <a:ext cx="4434840" cy="347472"/>
              </a:xfrm>
              <a:prstGeom prst="rect">
                <a:avLst/>
              </a:prstGeom>
              <a:blipFill>
                <a:blip r:embed="rId4"/>
                <a:stretch>
                  <a:fillRect t="-8772" b="-28070"/>
                </a:stretch>
              </a:blipFill>
              <a:ln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 22"/>
          <p:cNvSpPr/>
          <p:nvPr/>
        </p:nvSpPr>
        <p:spPr>
          <a:xfrm>
            <a:off x="6766560" y="3947844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Full numerical evolution includes both GW and DF terms</a:t>
            </a: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6766560" y="4553504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Test a DF-dominated regime using the n = 3/2 search</a:t>
            </a:r>
            <a:endParaRPr lang="en-US" dirty="0"/>
          </a:p>
        </p:txBody>
      </p:sp>
      <p:sp>
        <p:nvSpPr>
          <p:cNvPr id="29" name="Slide Number Placeholder 1">
            <a:extLst>
              <a:ext uri="{FF2B5EF4-FFF2-40B4-BE49-F238E27FC236}">
                <a16:creationId xmlns:a16="http://schemas.microsoft.com/office/drawing/2014/main" id="{1079A4C6-E8FE-BDA0-2817-4B2F8017CB21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44D0BBF-2C45-42F9-B960-D8D441ED7B36}" type="slidenum">
              <a:rPr lang="en-IN" sz="1600" smtClean="0"/>
              <a:pPr algn="r"/>
              <a:t>12</a:t>
            </a:fld>
            <a:endParaRPr lang="en-IN" sz="16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FACF2F-6B97-5CAF-55F2-407E4649FD2E}"/>
              </a:ext>
            </a:extLst>
          </p:cNvPr>
          <p:cNvSpPr txBox="1"/>
          <p:nvPr/>
        </p:nvSpPr>
        <p:spPr>
          <a:xfrm>
            <a:off x="133566" y="6488668"/>
            <a:ext cx="3475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Sethi, C. K . </a:t>
            </a:r>
            <a:r>
              <a:rPr lang="en-IN" b="0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ALM.</a:t>
            </a:r>
            <a:r>
              <a:rPr lang="en-IN" b="0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prep.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2">
            <a:extLst>
              <a:ext uri="{FF2B5EF4-FFF2-40B4-BE49-F238E27FC236}">
                <a16:creationId xmlns:a16="http://schemas.microsoft.com/office/drawing/2014/main" id="{3ABFD026-25B5-3E92-269E-3C0386B3612F}"/>
              </a:ext>
            </a:extLst>
          </p:cNvPr>
          <p:cNvSpPr/>
          <p:nvPr/>
        </p:nvSpPr>
        <p:spPr>
          <a:xfrm>
            <a:off x="1108067" y="3863086"/>
            <a:ext cx="1655681" cy="3595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D7D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Purpose:</a:t>
            </a:r>
            <a:endParaRPr lang="en-US" sz="2000" dirty="0"/>
          </a:p>
        </p:txBody>
      </p:sp>
      <p:sp>
        <p:nvSpPr>
          <p:cNvPr id="34" name="Text 3">
            <a:extLst>
              <a:ext uri="{FF2B5EF4-FFF2-40B4-BE49-F238E27FC236}">
                <a16:creationId xmlns:a16="http://schemas.microsoft.com/office/drawing/2014/main" id="{F0E9308E-1A76-C093-D8C2-18236F54E545}"/>
              </a:ext>
            </a:extLst>
          </p:cNvPr>
          <p:cNvSpPr/>
          <p:nvPr/>
        </p:nvSpPr>
        <p:spPr>
          <a:xfrm>
            <a:off x="1671085" y="4263776"/>
            <a:ext cx="4513953" cy="56507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Replace analytical injection with a numerical vacuum waveform</a:t>
            </a:r>
            <a:endParaRPr lang="en-US" dirty="0"/>
          </a:p>
        </p:txBody>
      </p:sp>
      <p:sp>
        <p:nvSpPr>
          <p:cNvPr id="36" name="Text 4">
            <a:extLst>
              <a:ext uri="{FF2B5EF4-FFF2-40B4-BE49-F238E27FC236}">
                <a16:creationId xmlns:a16="http://schemas.microsoft.com/office/drawing/2014/main" id="{2DAA4D39-4F97-C072-B69B-D3AD44FE1955}"/>
              </a:ext>
            </a:extLst>
          </p:cNvPr>
          <p:cNvSpPr/>
          <p:nvPr/>
        </p:nvSpPr>
        <p:spPr>
          <a:xfrm>
            <a:off x="1650539" y="4911051"/>
            <a:ext cx="4524230" cy="5342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Check that the numerical injection/recovery pipeline works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6B347-629D-E9C9-0037-8CED57C98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03CD50-C86A-A081-A3F4-A866F5CF7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3" y="6489912"/>
            <a:ext cx="2743200" cy="365125"/>
          </a:xfrm>
        </p:spPr>
        <p:txBody>
          <a:bodyPr/>
          <a:lstStyle/>
          <a:p>
            <a:fld id="{9C459976-2BAE-4FDC-A06F-EF305BF3F929}" type="slidenum">
              <a:rPr lang="en-IN" sz="1600" smtClean="0"/>
              <a:t>13</a:t>
            </a:fld>
            <a:endParaRPr lang="en-IN" dirty="0"/>
          </a:p>
        </p:txBody>
      </p:sp>
      <p:pic>
        <p:nvPicPr>
          <p:cNvPr id="14" name="Content Placeholder 14">
            <a:extLst>
              <a:ext uri="{FF2B5EF4-FFF2-40B4-BE49-F238E27FC236}">
                <a16:creationId xmlns:a16="http://schemas.microsoft.com/office/drawing/2014/main" id="{482D1D8D-4677-2ADF-66F8-9886A428FB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46352" y="760522"/>
            <a:ext cx="3289656" cy="247516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15" name="Content Placeholder 30">
            <a:extLst>
              <a:ext uri="{FF2B5EF4-FFF2-40B4-BE49-F238E27FC236}">
                <a16:creationId xmlns:a16="http://schemas.microsoft.com/office/drawing/2014/main" id="{8B3E8091-24FC-3C16-F23C-3461625AB2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04939" y="748292"/>
            <a:ext cx="3300185" cy="2515918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295FBCA-D32D-71E1-4D3F-FFB0BB2F8DEC}"/>
                  </a:ext>
                </a:extLst>
              </p:cNvPr>
              <p:cNvSpPr txBox="1"/>
              <p:nvPr/>
            </p:nvSpPr>
            <p:spPr>
              <a:xfrm>
                <a:off x="4820188" y="3232141"/>
                <a:ext cx="337577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N" sz="16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Peak-Map: created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1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IN" sz="1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b>
                        <m:r>
                          <a:rPr lang="en-IN" sz="1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𝐹𝐹𝑇</m:t>
                        </m:r>
                      </m:sub>
                    </m:sSub>
                    <m:r>
                      <a:rPr lang="en-IN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1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16 </m:t>
                    </m:r>
                    <m:r>
                      <m:rPr>
                        <m:sty m:val="p"/>
                      </m:rPr>
                      <a:rPr lang="en-IN" sz="16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s</m:t>
                    </m:r>
                  </m:oMath>
                </a14:m>
                <a:r>
                  <a:rPr lang="en-IN" sz="1600" b="1" u="sng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IN" sz="1600" b="1" u="sng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295FBCA-D32D-71E1-4D3F-FFB0BB2F8D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188" y="3232141"/>
                <a:ext cx="3375776" cy="338554"/>
              </a:xfrm>
              <a:prstGeom prst="rect">
                <a:avLst/>
              </a:prstGeom>
              <a:blipFill>
                <a:blip r:embed="rId4"/>
                <a:stretch>
                  <a:fillRect t="-7143" b="-1964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CF2DDACA-390A-AED4-9E6E-A4FCA72BAC0B}"/>
              </a:ext>
            </a:extLst>
          </p:cNvPr>
          <p:cNvSpPr txBox="1"/>
          <p:nvPr/>
        </p:nvSpPr>
        <p:spPr>
          <a:xfrm>
            <a:off x="8291244" y="3306562"/>
            <a:ext cx="33709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Hough-Map: Output of the GFH (n=11/3)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C4683072-F040-36A2-FA44-CAE137ECF140}"/>
                  </a:ext>
                </a:extLst>
              </p:cNvPr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459769" y="676281"/>
                <a:ext cx="4677311" cy="2508714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Parameters of the system: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[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]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1, 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−3</m:t>
                            </m:r>
                          </m:sup>
                        </m:sSup>
                      </m:e>
                    </m:d>
                    <m:sSub>
                      <m:sSubPr>
                        <m:ctrlPr>
                          <a:rPr lang="el-G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Μ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⨀</m:t>
                        </m:r>
                      </m:sub>
                    </m:sSub>
                  </m:oMath>
                </a14:m>
                <a:endPara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I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𝑚𝑖𝑛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𝑚𝑎𝑥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50, 60</m:t>
                        </m:r>
                      </m:e>
                    </m:d>
                    <m:r>
                      <m:rPr>
                        <m:sty m:val="p"/>
                      </m:rPr>
                      <a:rPr lang="el-G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Η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z</m:t>
                    </m:r>
                  </m:oMath>
                </a14:m>
                <a:endPara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I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IN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ℳ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= 1.5845764×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M</m:t>
                        </m:r>
                      </m:e>
                      <m:sub>
                        <m:r>
                          <a:rPr lang="en-I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⊙</m:t>
                        </m:r>
                      </m:sub>
                    </m:sSub>
                  </m:oMath>
                </a14:m>
                <a:endPara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q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= 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−3</m:t>
                        </m:r>
                      </m:sup>
                    </m:sSup>
                  </m:oMath>
                </a14:m>
                <a:endPara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lvl="1" indent="0">
                  <a:buNone/>
                </a:pPr>
                <a:endPara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C4683072-F040-36A2-FA44-CAE137ECF1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459769" y="676281"/>
                <a:ext cx="4677311" cy="2508714"/>
              </a:xfrm>
              <a:blipFill>
                <a:blip r:embed="rId5"/>
                <a:stretch>
                  <a:fillRect l="-1172" t="-267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AEF5A01-ED24-BCE4-54AC-C8DD30C6B4F1}"/>
              </a:ext>
            </a:extLst>
          </p:cNvPr>
          <p:cNvSpPr txBox="1"/>
          <p:nvPr/>
        </p:nvSpPr>
        <p:spPr>
          <a:xfrm>
            <a:off x="6267236" y="6416749"/>
            <a:ext cx="3475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Sethi, C. K . </a:t>
            </a:r>
            <a:r>
              <a:rPr lang="en-IN" b="0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ALM.</a:t>
            </a:r>
            <a:r>
              <a:rPr lang="en-IN" b="0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prep.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B2C6E7BF-8B0A-A579-A747-A0F9A31EDA6B}"/>
              </a:ext>
            </a:extLst>
          </p:cNvPr>
          <p:cNvSpPr/>
          <p:nvPr/>
        </p:nvSpPr>
        <p:spPr>
          <a:xfrm>
            <a:off x="502920" y="12846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Validation: Numerical Vacuum Injection</a:t>
            </a:r>
            <a:endParaRPr lang="en-US" sz="3200" dirty="0"/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8A931F4C-8C93-A9FF-0B7C-7F8710B3BE6C}"/>
              </a:ext>
            </a:extLst>
          </p:cNvPr>
          <p:cNvSpPr/>
          <p:nvPr/>
        </p:nvSpPr>
        <p:spPr>
          <a:xfrm>
            <a:off x="502920" y="658576"/>
            <a:ext cx="1115568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</p:sp>
      <p:sp>
        <p:nvSpPr>
          <p:cNvPr id="23" name="Shape 9">
            <a:extLst>
              <a:ext uri="{FF2B5EF4-FFF2-40B4-BE49-F238E27FC236}">
                <a16:creationId xmlns:a16="http://schemas.microsoft.com/office/drawing/2014/main" id="{379430C4-E5D7-D6B7-97FC-C4163437F352}"/>
              </a:ext>
            </a:extLst>
          </p:cNvPr>
          <p:cNvSpPr/>
          <p:nvPr/>
        </p:nvSpPr>
        <p:spPr>
          <a:xfrm>
            <a:off x="6359703" y="4089113"/>
            <a:ext cx="3636033" cy="518855"/>
          </a:xfrm>
          <a:prstGeom prst="roundRect">
            <a:avLst>
              <a:gd name="adj" fmla="val 12903"/>
            </a:avLst>
          </a:prstGeom>
          <a:solidFill>
            <a:srgbClr val="EAF3FF"/>
          </a:solidFill>
          <a:ln w="15240">
            <a:solidFill>
              <a:srgbClr val="4472C4"/>
            </a:solidFill>
            <a:prstDash val="solid"/>
          </a:ln>
        </p:spPr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80AA1D47-46E2-51E5-2932-C46CDD9059CF}"/>
              </a:ext>
            </a:extLst>
          </p:cNvPr>
          <p:cNvSpPr/>
          <p:nvPr/>
        </p:nvSpPr>
        <p:spPr>
          <a:xfrm>
            <a:off x="6416195" y="4166597"/>
            <a:ext cx="3469814" cy="3682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Successfully recovered with BinaryGFH-V2   (n = 11/3)</a:t>
            </a:r>
            <a:endParaRPr lang="en-US" sz="16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6FDC362-07F9-FCE6-500D-FA430B796D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30" y="3094016"/>
            <a:ext cx="4491699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171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3" grpId="0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4D86A-75B3-576A-FD06-D5F946CC4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CD1726-5AD2-4B90-0EF5-B819863A2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2529" y="6500186"/>
            <a:ext cx="2743200" cy="365125"/>
          </a:xfrm>
        </p:spPr>
        <p:txBody>
          <a:bodyPr/>
          <a:lstStyle/>
          <a:p>
            <a:fld id="{344D0BBF-2C45-42F9-B960-D8D441ED7B36}" type="slidenum">
              <a:rPr lang="en-IN" sz="1600" smtClean="0"/>
              <a:t>14</a:t>
            </a:fld>
            <a:endParaRPr lang="en-IN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9D61FAB-60D5-1D43-F782-89A941CA4256}"/>
                  </a:ext>
                </a:extLst>
              </p:cNvPr>
              <p:cNvSpPr txBox="1"/>
              <p:nvPr/>
            </p:nvSpPr>
            <p:spPr>
              <a:xfrm>
                <a:off x="4998633" y="3413719"/>
                <a:ext cx="3467274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N" sz="16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Peak-Map: created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16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IN" sz="16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b>
                        <m:r>
                          <a:rPr lang="en-IN" sz="16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𝐹𝐹𝑇</m:t>
                        </m:r>
                      </m:sub>
                    </m:sSub>
                    <m:r>
                      <a:rPr lang="en-IN" sz="160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16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64</m:t>
                    </m:r>
                    <m:r>
                      <m:rPr>
                        <m:sty m:val="p"/>
                      </m:rPr>
                      <a:rPr lang="en-IN" sz="1600" i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s</m:t>
                    </m:r>
                  </m:oMath>
                </a14:m>
                <a:r>
                  <a:rPr lang="en-IN" sz="16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9D61FAB-60D5-1D43-F782-89A941CA42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8633" y="3413719"/>
                <a:ext cx="3467274" cy="338554"/>
              </a:xfrm>
              <a:prstGeom prst="rect">
                <a:avLst/>
              </a:prstGeom>
              <a:blipFill>
                <a:blip r:embed="rId2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448E3DF0-9F70-11B5-A066-B463CEA64FA6}"/>
              </a:ext>
            </a:extLst>
          </p:cNvPr>
          <p:cNvSpPr txBox="1"/>
          <p:nvPr/>
        </p:nvSpPr>
        <p:spPr>
          <a:xfrm>
            <a:off x="8568647" y="3322224"/>
            <a:ext cx="341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Hough-Map: Output of the GFH (n=3/2)</a:t>
            </a:r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A237E40A-36B0-C2D9-7E15-BBA2322050F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1046" y="805072"/>
            <a:ext cx="3360000" cy="2520000"/>
          </a:xfrm>
          <a:ln w="28575">
            <a:solidFill>
              <a:schemeClr val="accent1"/>
            </a:solidFill>
          </a:ln>
        </p:spPr>
      </p:pic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7CFC9D54-438B-A369-0861-D9EE4C892EA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4631" y="800313"/>
            <a:ext cx="3360000" cy="2520000"/>
          </a:xfrm>
          <a:ln w="28575">
            <a:solidFill>
              <a:schemeClr val="accent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12">
                <a:extLst>
                  <a:ext uri="{FF2B5EF4-FFF2-40B4-BE49-F238E27FC236}">
                    <a16:creationId xmlns:a16="http://schemas.microsoft.com/office/drawing/2014/main" id="{746F7C36-2AC0-23D0-B150-A16953CFEA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9767" y="768744"/>
                <a:ext cx="4944439" cy="2816937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Parameters of the system: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[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]</m:t>
                    </m:r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−4</m:t>
                            </m:r>
                          </m:sup>
                        </m:sSup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8.29</m:t>
                            </m:r>
                            <m:r>
                              <a:rPr lang="en-US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×10</m:t>
                            </m:r>
                          </m:e>
                          <m:sup>
                            <m:r>
                              <a:rPr lang="en-US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</m:sup>
                        </m:sSup>
                      </m:e>
                    </m:d>
                    <m:sSub>
                      <m:sSubPr>
                        <m:ctrlPr>
                          <a:rPr lang="el-GR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Μ</m:t>
                        </m:r>
                      </m:e>
                      <m:sub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⨀</m:t>
                        </m:r>
                      </m:sub>
                    </m:sSub>
                  </m:oMath>
                </a14:m>
                <a:endPara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I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0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𝑚𝑖𝑛</m:t>
                            </m:r>
                          </m:sub>
                        </m:sSub>
                        <m:r>
                          <a:rPr lang="en-US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0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𝑚𝑎𝑥</m:t>
                            </m:r>
                          </m:sub>
                        </m:sSub>
                      </m:e>
                    </m:d>
                    <m:r>
                      <a:rPr lang="en-US" sz="200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50, 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155</m:t>
                        </m:r>
                      </m:e>
                    </m:d>
                    <m:r>
                      <m:rPr>
                        <m:sty m:val="p"/>
                      </m:rPr>
                      <a:rPr lang="el-GR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Η</m:t>
                    </m:r>
                    <m:r>
                      <m:rPr>
                        <m:sty m:val="p"/>
                      </m:rPr>
                      <a:rPr lang="en-US" sz="200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z</m:t>
                    </m:r>
                  </m:oMath>
                </a14:m>
                <a:endPara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I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𝐷𝐹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≈174×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𝐺𝑊</m:t>
                        </m:r>
                      </m:sub>
                    </m:sSub>
                  </m:oMath>
                </a14:m>
                <a:endParaRPr lang="en-IN" sz="2000" i="1" dirty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IN" sz="2000" i="1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IN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ℳ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=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209098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M</m:t>
                        </m:r>
                      </m:e>
                      <m:sub>
                        <m:r>
                          <a:rPr lang="en-I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⊙</m:t>
                        </m:r>
                      </m:sub>
                    </m:sSub>
                  </m:oMath>
                </a14:m>
                <a:endParaRPr lang="en-IN" sz="2000" i="1" dirty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I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𝑞</m:t>
                    </m:r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8.29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×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lvl="1" indent="0">
                  <a:buNone/>
                </a:pPr>
                <a:endPara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Content Placeholder 12">
                <a:extLst>
                  <a:ext uri="{FF2B5EF4-FFF2-40B4-BE49-F238E27FC236}">
                    <a16:creationId xmlns:a16="http://schemas.microsoft.com/office/drawing/2014/main" id="{746F7C36-2AC0-23D0-B150-A16953CFEA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767" y="768744"/>
                <a:ext cx="4944439" cy="2816937"/>
              </a:xfrm>
              <a:prstGeom prst="rect">
                <a:avLst/>
              </a:prstGeom>
              <a:blipFill>
                <a:blip r:embed="rId5"/>
                <a:stretch>
                  <a:fillRect l="-1601" t="-303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7FE22D94-74DE-65F9-4473-B208BB43DA2F}"/>
              </a:ext>
            </a:extLst>
          </p:cNvPr>
          <p:cNvSpPr txBox="1"/>
          <p:nvPr/>
        </p:nvSpPr>
        <p:spPr>
          <a:xfrm>
            <a:off x="6739866" y="6503542"/>
            <a:ext cx="3475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Sethi, C. K . </a:t>
            </a:r>
            <a:r>
              <a:rPr lang="en-IN" b="0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ALM.</a:t>
            </a:r>
            <a:r>
              <a:rPr lang="en-IN" b="0" i="0" u="none" strike="noStrike" baseline="0" dirty="0">
                <a:solidFill>
                  <a:srgbClr val="16E7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prep.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EE9A20CA-C7F1-3C8A-4D8D-73D37272A608}"/>
              </a:ext>
            </a:extLst>
          </p:cNvPr>
          <p:cNvSpPr/>
          <p:nvPr/>
        </p:nvSpPr>
        <p:spPr>
          <a:xfrm>
            <a:off x="502920" y="12846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Dark-Dressed Numerical Injection: DF-Dominated Regime</a:t>
            </a:r>
            <a:endParaRPr lang="en-US" sz="3200" dirty="0"/>
          </a:p>
        </p:txBody>
      </p:sp>
      <p:sp>
        <p:nvSpPr>
          <p:cNvPr id="11" name="Shape 1">
            <a:extLst>
              <a:ext uri="{FF2B5EF4-FFF2-40B4-BE49-F238E27FC236}">
                <a16:creationId xmlns:a16="http://schemas.microsoft.com/office/drawing/2014/main" id="{CBCAB70B-3103-66ED-A73F-5199750467EF}"/>
              </a:ext>
            </a:extLst>
          </p:cNvPr>
          <p:cNvSpPr/>
          <p:nvPr/>
        </p:nvSpPr>
        <p:spPr>
          <a:xfrm>
            <a:off x="502920" y="658576"/>
            <a:ext cx="1115568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998488B9-CAF4-6283-4F3B-20524209160D}"/>
              </a:ext>
            </a:extLst>
          </p:cNvPr>
          <p:cNvSpPr/>
          <p:nvPr/>
        </p:nvSpPr>
        <p:spPr>
          <a:xfrm>
            <a:off x="6253366" y="4124561"/>
            <a:ext cx="4800600" cy="566928"/>
          </a:xfrm>
          <a:prstGeom prst="roundRect">
            <a:avLst>
              <a:gd name="adj" fmla="val 12903"/>
            </a:avLst>
          </a:prstGeom>
          <a:solidFill>
            <a:srgbClr val="EAF7EA"/>
          </a:solidFill>
          <a:ln w="15240">
            <a:solidFill>
              <a:srgbClr val="70AD47"/>
            </a:solidFill>
            <a:prstDash val="solid"/>
          </a:ln>
        </p:spPr>
      </p:sp>
      <p:sp>
        <p:nvSpPr>
          <p:cNvPr id="18" name="Text 10">
            <a:extLst>
              <a:ext uri="{FF2B5EF4-FFF2-40B4-BE49-F238E27FC236}">
                <a16:creationId xmlns:a16="http://schemas.microsoft.com/office/drawing/2014/main" id="{BD45FE8F-1D5C-7270-6146-1881AC9E4058}"/>
              </a:ext>
            </a:extLst>
          </p:cNvPr>
          <p:cNvSpPr/>
          <p:nvPr/>
        </p:nvSpPr>
        <p:spPr>
          <a:xfrm>
            <a:off x="6363094" y="4216001"/>
            <a:ext cx="4581144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3C763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Successfully recovered with BinaryGFH-V2   (n = 3/2)</a:t>
            </a:r>
            <a:endParaRPr lang="en-US" sz="16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2E87432-9E3A-326F-5E54-C8A52EC22A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6301" y="3147600"/>
            <a:ext cx="4599433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95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2" grpId="0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63A510-D7AC-D7DB-5C94-0CF6FB69F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59976-2BAE-4FDC-A06F-EF305BF3F929}" type="slidenum">
              <a:rPr lang="en-IN" sz="1600" smtClean="0"/>
              <a:t>15</a:t>
            </a:fld>
            <a:endParaRPr lang="en-IN" dirty="0"/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892BDAE3-56F6-B63C-64E6-8DA6552762E8}"/>
              </a:ext>
            </a:extLst>
          </p:cNvPr>
          <p:cNvSpPr txBox="1">
            <a:spLocks/>
          </p:cNvSpPr>
          <p:nvPr/>
        </p:nvSpPr>
        <p:spPr>
          <a:xfrm>
            <a:off x="603485" y="1144232"/>
            <a:ext cx="11448102" cy="5544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BinaryGFH-V2 is a powerful tool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detecting DD-PBH inspirals.</a:t>
            </a:r>
            <a:b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Run injections to assess the GFH sensitivity &amp; compare it to theoretical predictions.</a:t>
            </a:r>
            <a:b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 paper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preparation.</a:t>
            </a:r>
          </a:p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to Real GW Data: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Extend to real detector noise (LIGO, Virgo, LISA).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 on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low-frequency signals (&lt; 50Hz)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key for DD PBH searches.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Planning to do a search on open data for DD-Inspirals.</a:t>
            </a:r>
          </a:p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Dynamical Dark-Dress</a:t>
            </a:r>
          </a:p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Incorporating Additional Inspiral Effects: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BH spin, tidal effects,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other DM interactions to refine waveform models.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B26F0C-2D76-AA05-7484-FFF53526343B}"/>
              </a:ext>
            </a:extLst>
          </p:cNvPr>
          <p:cNvSpPr txBox="1"/>
          <p:nvPr/>
        </p:nvSpPr>
        <p:spPr>
          <a:xfrm>
            <a:off x="767998" y="-4708"/>
            <a:ext cx="60977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 and Outlook </a:t>
            </a:r>
            <a:endParaRPr lang="en-IN" dirty="0"/>
          </a:p>
        </p:txBody>
      </p:sp>
      <p:sp>
        <p:nvSpPr>
          <p:cNvPr id="9" name="Shape 1">
            <a:extLst>
              <a:ext uri="{FF2B5EF4-FFF2-40B4-BE49-F238E27FC236}">
                <a16:creationId xmlns:a16="http://schemas.microsoft.com/office/drawing/2014/main" id="{DC632C9A-F113-1E11-4A15-E26F21F9E16B}"/>
              </a:ext>
            </a:extLst>
          </p:cNvPr>
          <p:cNvSpPr/>
          <p:nvPr/>
        </p:nvSpPr>
        <p:spPr>
          <a:xfrm>
            <a:off x="502920" y="822960"/>
            <a:ext cx="1106424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38730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4FA5D4D-7402-B8CA-619F-9E83E6208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6A6806-9508-DB11-9E25-D25033049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D0BBF-2C45-42F9-B960-D8D441ED7B36}" type="slidenum">
              <a:rPr lang="en-IN" sz="1600" smtClean="0"/>
              <a:t>16</a:t>
            </a:fld>
            <a:endParaRPr lang="en-I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432FA7-F55D-FD6F-AC1E-8899F2B68EAC}"/>
              </a:ext>
            </a:extLst>
          </p:cNvPr>
          <p:cNvSpPr txBox="1"/>
          <p:nvPr/>
        </p:nvSpPr>
        <p:spPr>
          <a:xfrm>
            <a:off x="328772" y="850052"/>
            <a:ext cx="889742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15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836334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1695</TotalTime>
  <Words>1210</Words>
  <Application>Microsoft Office PowerPoint</Application>
  <PresentationFormat>Widescreen</PresentationFormat>
  <Paragraphs>213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Courier New</vt:lpstr>
      <vt:lpstr>Helvetica Neue</vt:lpstr>
      <vt:lpstr>Times New Roman</vt:lpstr>
      <vt:lpstr>Wingdings</vt:lpstr>
      <vt:lpstr>Office Theme</vt:lpstr>
      <vt:lpstr>Accounting for Dark-Dresses in Searches for GWs from Inspiraling PBHs Using Pattern-Recognition Techniques </vt:lpstr>
      <vt:lpstr>Outline:-</vt:lpstr>
      <vt:lpstr>Primordial Black Holes as Dark-Matter Candidates</vt:lpstr>
      <vt:lpstr>Dark-Dress and Their Impact On PBHs Inspirals</vt:lpstr>
      <vt:lpstr>Frequency Evolution: Vacuum v/s Dark-Dress</vt:lpstr>
      <vt:lpstr>PowerPoint Presentation</vt:lpstr>
      <vt:lpstr>When does DF Matter?</vt:lpstr>
      <vt:lpstr>Semi-Coherent Search</vt:lpstr>
      <vt:lpstr>BinaryGFH-V2 </vt:lpstr>
      <vt:lpstr>New Grid in k-Space for DD Effect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Charchit Kumar Sethi</dc:creator>
  <cp:lastModifiedBy>Charchit Kumar Sethi</cp:lastModifiedBy>
  <cp:revision>31</cp:revision>
  <dcterms:created xsi:type="dcterms:W3CDTF">2026-08-21T04:10:53Z</dcterms:created>
  <dcterms:modified xsi:type="dcterms:W3CDTF">2026-08-24T21:05:07Z</dcterms:modified>
</cp:coreProperties>
</file>