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0"/>
  </p:notesMasterIdLst>
  <p:sldIdLst>
    <p:sldId id="256" r:id="rId2"/>
    <p:sldId id="257" r:id="rId3"/>
    <p:sldId id="411" r:id="rId4"/>
    <p:sldId id="396" r:id="rId5"/>
    <p:sldId id="398" r:id="rId6"/>
    <p:sldId id="401" r:id="rId7"/>
    <p:sldId id="407" r:id="rId8"/>
    <p:sldId id="412" r:id="rId9"/>
    <p:sldId id="415" r:id="rId10"/>
    <p:sldId id="416" r:id="rId11"/>
    <p:sldId id="413" r:id="rId12"/>
    <p:sldId id="417" r:id="rId13"/>
    <p:sldId id="418" r:id="rId14"/>
    <p:sldId id="419" r:id="rId15"/>
    <p:sldId id="421" r:id="rId16"/>
    <p:sldId id="422" r:id="rId17"/>
    <p:sldId id="414" r:id="rId18"/>
    <p:sldId id="374" r:id="rId19"/>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00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348" autoAdjust="0"/>
    <p:restoredTop sz="71748" autoAdjust="0"/>
  </p:normalViewPr>
  <p:slideViewPr>
    <p:cSldViewPr snapToGrid="0">
      <p:cViewPr varScale="1">
        <p:scale>
          <a:sx n="81" d="100"/>
          <a:sy n="81" d="100"/>
        </p:scale>
        <p:origin x="988"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DB85D72-6163-4D2B-BBF9-A9FC7312AC4D}" type="datetimeFigureOut">
              <a:rPr lang="zh-CN" altLang="en-US" smtClean="0"/>
              <a:t>2026/8/23</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8FEF9E4-7708-4E53-B0ED-D8E052DEDBBB}" type="slidenum">
              <a:rPr lang="zh-CN" altLang="en-US" smtClean="0"/>
              <a:t>‹#›</a:t>
            </a:fld>
            <a:endParaRPr lang="zh-CN" altLang="en-US"/>
          </a:p>
        </p:txBody>
      </p:sp>
    </p:spTree>
    <p:extLst>
      <p:ext uri="{BB962C8B-B14F-4D97-AF65-F5344CB8AC3E}">
        <p14:creationId xmlns:p14="http://schemas.microsoft.com/office/powerpoint/2010/main" val="187318216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a:t>Hello everyone. It’s my great pleasure to be here and share our recent work with you. The topic of my talk is Self-Interacting and Multifield Fuzzy Dark Matter.</a:t>
            </a:r>
            <a:endParaRPr lang="zh-CN" altLang="en-US"/>
          </a:p>
        </p:txBody>
      </p:sp>
      <p:sp>
        <p:nvSpPr>
          <p:cNvPr id="4" name="灯片编号占位符 3"/>
          <p:cNvSpPr>
            <a:spLocks noGrp="1"/>
          </p:cNvSpPr>
          <p:nvPr>
            <p:ph type="sldNum" sz="quarter" idx="5"/>
          </p:nvPr>
        </p:nvSpPr>
        <p:spPr/>
        <p:txBody>
          <a:bodyPr/>
          <a:lstStyle/>
          <a:p>
            <a:fld id="{D8FEF9E4-7708-4E53-B0ED-D8E052DEDBBB}" type="slidenum">
              <a:rPr lang="zh-CN" altLang="en-US" smtClean="0"/>
              <a:t>1</a:t>
            </a:fld>
            <a:endParaRPr lang="zh-CN" altLang="en-US"/>
          </a:p>
        </p:txBody>
      </p:sp>
    </p:spTree>
    <p:extLst>
      <p:ext uri="{BB962C8B-B14F-4D97-AF65-F5344CB8AC3E}">
        <p14:creationId xmlns:p14="http://schemas.microsoft.com/office/powerpoint/2010/main" val="137970917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a:t>This is the outline of my talk. </a:t>
            </a:r>
          </a:p>
        </p:txBody>
      </p:sp>
      <p:sp>
        <p:nvSpPr>
          <p:cNvPr id="4" name="灯片编号占位符 3"/>
          <p:cNvSpPr>
            <a:spLocks noGrp="1"/>
          </p:cNvSpPr>
          <p:nvPr>
            <p:ph type="sldNum" sz="quarter" idx="5"/>
          </p:nvPr>
        </p:nvSpPr>
        <p:spPr/>
        <p:txBody>
          <a:bodyPr/>
          <a:lstStyle/>
          <a:p>
            <a:fld id="{D8FEF9E4-7708-4E53-B0ED-D8E052DEDBBB}" type="slidenum">
              <a:rPr lang="zh-CN" altLang="en-US" smtClean="0"/>
              <a:t>2</a:t>
            </a:fld>
            <a:endParaRPr lang="zh-CN" altLang="en-US"/>
          </a:p>
        </p:txBody>
      </p:sp>
    </p:spTree>
    <p:extLst>
      <p:ext uri="{BB962C8B-B14F-4D97-AF65-F5344CB8AC3E}">
        <p14:creationId xmlns:p14="http://schemas.microsoft.com/office/powerpoint/2010/main" val="376809866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23103C-61D6-58B0-87E3-D8EE57C47A2D}"/>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D06A0135-EFAE-3521-39F7-5B72E89DE224}"/>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EA10DF2A-6B6E-9419-60D1-469A58106BC7}"/>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zh-CN"/>
              <a:t>First, I’ll introduce the motivation of our study. </a:t>
            </a:r>
            <a:endParaRPr lang="zh-CN" altLang="en-US"/>
          </a:p>
        </p:txBody>
      </p:sp>
      <p:sp>
        <p:nvSpPr>
          <p:cNvPr id="4" name="灯片编号占位符 3">
            <a:extLst>
              <a:ext uri="{FF2B5EF4-FFF2-40B4-BE49-F238E27FC236}">
                <a16:creationId xmlns:a16="http://schemas.microsoft.com/office/drawing/2014/main" id="{52D09189-848C-262F-ED01-1734136BEFAA}"/>
              </a:ext>
            </a:extLst>
          </p:cNvPr>
          <p:cNvSpPr>
            <a:spLocks noGrp="1"/>
          </p:cNvSpPr>
          <p:nvPr>
            <p:ph type="sldNum" sz="quarter" idx="5"/>
          </p:nvPr>
        </p:nvSpPr>
        <p:spPr/>
        <p:txBody>
          <a:bodyPr/>
          <a:lstStyle/>
          <a:p>
            <a:fld id="{D8FEF9E4-7708-4E53-B0ED-D8E052DEDBBB}" type="slidenum">
              <a:rPr lang="zh-CN" altLang="en-US" smtClean="0"/>
              <a:t>3</a:t>
            </a:fld>
            <a:endParaRPr lang="zh-CN" altLang="en-US"/>
          </a:p>
        </p:txBody>
      </p:sp>
    </p:spTree>
    <p:extLst>
      <p:ext uri="{BB962C8B-B14F-4D97-AF65-F5344CB8AC3E}">
        <p14:creationId xmlns:p14="http://schemas.microsoft.com/office/powerpoint/2010/main" val="69014974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a:t>As we all know, in the cosmological standard model, the Lambda-CDM model, dark matter is described as non-relativistic, collisionless particles. In the past decades, this model has made great achivements in explaining many observational aspects of our universe. For example, it can well explain th cosmological microwave background radiation, the largt-scale structure of our universe, the Bullet cluster, the Galactic rotation curves, and gravitational lensing.</a:t>
            </a:r>
            <a:endParaRPr lang="zh-CN" altLang="en-US"/>
          </a:p>
        </p:txBody>
      </p:sp>
      <p:sp>
        <p:nvSpPr>
          <p:cNvPr id="4" name="灯片编号占位符 3"/>
          <p:cNvSpPr>
            <a:spLocks noGrp="1"/>
          </p:cNvSpPr>
          <p:nvPr>
            <p:ph type="sldNum" sz="quarter" idx="5"/>
          </p:nvPr>
        </p:nvSpPr>
        <p:spPr/>
        <p:txBody>
          <a:bodyPr/>
          <a:lstStyle/>
          <a:p>
            <a:fld id="{D8FEF9E4-7708-4E53-B0ED-D8E052DEDBBB}" type="slidenum">
              <a:rPr lang="zh-CN" altLang="en-US" smtClean="0"/>
              <a:t>4</a:t>
            </a:fld>
            <a:endParaRPr lang="zh-CN" altLang="en-US"/>
          </a:p>
        </p:txBody>
      </p:sp>
    </p:spTree>
    <p:extLst>
      <p:ext uri="{BB962C8B-B14F-4D97-AF65-F5344CB8AC3E}">
        <p14:creationId xmlns:p14="http://schemas.microsoft.com/office/powerpoint/2010/main" val="71072538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a:t>However, with the development of the observational thechnologices, many small scale crisis of the cold dark matter model were recently revealed. For example, the Core-cusp problem, which said that in some dwarf galaxies, the dark matter density profile derived from the rotation curve, as shown by the red line in this figure, or some other stellar kinematic observations, has a core structure. However, the N-body simulation told us that the density profile of a cold dark matter halo is a NFW profile, which is cuspy in the central region. There are also many other problems, such as the diversity problem, too-big-to fail problem, and the existence of the dark matter deficient galaxies, and so on. On the one hand, these issues may be partially explained by complex baryonic physics such as star formation or AGN feedback; on the other hand, they may indicate that the nature of dark matter deviates from that of CDM in small scales. </a:t>
            </a:r>
            <a:r>
              <a:rPr lang="zh-CN" altLang="zh-CN"/>
              <a:t>A fascinating alternative to CDM that has attracted considerable attention in recent years is fuzzy dark matter.</a:t>
            </a:r>
            <a:r>
              <a:rPr lang="en-US" altLang="zh-CN"/>
              <a:t> This kind of dark matter is composed of ultralight bosonic particles with mass around ten to the minus twenty-two eV. At the typical velocity of galaxies, its de Broglie wavelength can reach kiloparsec scale. Therefore, the behavior of fuzzy dark matter will deviates from CDM at the typical scale of dwarf galaxies, this will help to address these small scale problems. On the large scale which is much larger than its de Broglie wavelength, it is indistinguishable from CDM, thereby preserving the success of CDM in explaining large-scale observations.</a:t>
            </a:r>
            <a:endParaRPr lang="zh-CN" altLang="en-US"/>
          </a:p>
          <a:p>
            <a:endParaRPr lang="zh-CN" altLang="en-US"/>
          </a:p>
        </p:txBody>
      </p:sp>
      <p:sp>
        <p:nvSpPr>
          <p:cNvPr id="4" name="灯片编号占位符 3"/>
          <p:cNvSpPr>
            <a:spLocks noGrp="1"/>
          </p:cNvSpPr>
          <p:nvPr>
            <p:ph type="sldNum" sz="quarter" idx="5"/>
          </p:nvPr>
        </p:nvSpPr>
        <p:spPr/>
        <p:txBody>
          <a:bodyPr/>
          <a:lstStyle/>
          <a:p>
            <a:fld id="{D8FEF9E4-7708-4E53-B0ED-D8E052DEDBBB}" type="slidenum">
              <a:rPr lang="zh-CN" altLang="en-US" smtClean="0"/>
              <a:t>5</a:t>
            </a:fld>
            <a:endParaRPr lang="zh-CN" altLang="en-US"/>
          </a:p>
        </p:txBody>
      </p:sp>
    </p:spTree>
    <p:extLst>
      <p:ext uri="{BB962C8B-B14F-4D97-AF65-F5344CB8AC3E}">
        <p14:creationId xmlns:p14="http://schemas.microsoft.com/office/powerpoint/2010/main" val="276669767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D75C96-76DA-E97D-EC92-5057984F8389}"/>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8F37D8EB-3306-99D6-7333-7B0E5A0DD486}"/>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912FF8CD-8839-B8D9-D0EE-EBE9514E4BEA}"/>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a:t>As a scalar field, the equation of motion of fuzzy dark matter is a Klein-Gordon equation. In the non-relativistic limit, it can be reduced to a Schrodinger equation and a Poisson equation. The fuzzy dark matter is described by a complex wave fucntion psi. And the capital Phi in this equation represents the gravitational potential, the m is the particle mass of fuzzy dark matter.</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a:t>This figure shows a cosmological simulation of fuzzy dark matter, which was completed in twenty fourteen. In this figure, the left and right panels represent the large-scale structure produced  by fuzzy dark matter and cold dark matter simulations with the same initial condition, respectively. It can be seen there is no obvious differences between them. However, if we zoom-in to a single halo, it can be seen there is many fluactuations in the fuzzy dark matter density distribution, this is a consequence of interference.  And in the central region of a fuzzy dark matter halo, due to the existence of quantum pressure, a solitonic core structure will form, this core structure is helpful to solve th core-cusp problem.</a:t>
            </a:r>
            <a:endParaRPr lang="zh-CN" altLang="en-US"/>
          </a:p>
          <a:p>
            <a:endParaRPr lang="zh-CN" altLang="en-US"/>
          </a:p>
        </p:txBody>
      </p:sp>
      <p:sp>
        <p:nvSpPr>
          <p:cNvPr id="4" name="灯片编号占位符 3">
            <a:extLst>
              <a:ext uri="{FF2B5EF4-FFF2-40B4-BE49-F238E27FC236}">
                <a16:creationId xmlns:a16="http://schemas.microsoft.com/office/drawing/2014/main" id="{12B05167-9762-834C-8187-1CA2366DAB61}"/>
              </a:ext>
            </a:extLst>
          </p:cNvPr>
          <p:cNvSpPr>
            <a:spLocks noGrp="1"/>
          </p:cNvSpPr>
          <p:nvPr>
            <p:ph type="sldNum" sz="quarter" idx="5"/>
          </p:nvPr>
        </p:nvSpPr>
        <p:spPr/>
        <p:txBody>
          <a:bodyPr/>
          <a:lstStyle/>
          <a:p>
            <a:fld id="{D8FEF9E4-7708-4E53-B0ED-D8E052DEDBBB}" type="slidenum">
              <a:rPr lang="zh-CN" altLang="en-US" smtClean="0"/>
              <a:t>6</a:t>
            </a:fld>
            <a:endParaRPr lang="zh-CN" altLang="en-US"/>
          </a:p>
        </p:txBody>
      </p:sp>
    </p:spTree>
    <p:extLst>
      <p:ext uri="{BB962C8B-B14F-4D97-AF65-F5344CB8AC3E}">
        <p14:creationId xmlns:p14="http://schemas.microsoft.com/office/powerpoint/2010/main" val="342065738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62A9B5-5FD6-443D-427A-830995226513}"/>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7565B753-C791-68D3-1A24-7AB10C4EC4E0}"/>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A879BFA7-26B7-59E2-7281-A35AF84547EB}"/>
              </a:ext>
            </a:extLst>
          </p:cNvPr>
          <p:cNvSpPr>
            <a:spLocks noGrp="1"/>
          </p:cNvSpPr>
          <p:nvPr>
            <p:ph type="body" idx="1"/>
          </p:nvPr>
        </p:nvSpPr>
        <p:spPr/>
        <p:txBody>
          <a:bodyPr/>
          <a:lstStyle/>
          <a:p>
            <a:r>
              <a:rPr lang="zh-CN" altLang="zh-CN" sz="1200" kern="1200">
                <a:solidFill>
                  <a:schemeClr val="tx1"/>
                </a:solidFill>
                <a:latin typeface="+mn-lt"/>
                <a:ea typeface="+mn-ea"/>
                <a:cs typeface="+mn-cs"/>
              </a:rPr>
              <a:t>However, many strong constraints on the particle mass of fuzzy dark matter have emerged</a:t>
            </a:r>
            <a:r>
              <a:rPr lang="en-US" altLang="zh-CN" sz="1200" kern="1200">
                <a:solidFill>
                  <a:schemeClr val="tx1"/>
                </a:solidFill>
                <a:latin typeface="+mn-lt"/>
                <a:ea typeface="+mn-ea"/>
                <a:cs typeface="+mn-cs"/>
              </a:rPr>
              <a:t> </a:t>
            </a:r>
            <a:r>
              <a:rPr lang="zh-CN" altLang="zh-CN"/>
              <a:t>in recent years</a:t>
            </a:r>
            <a:r>
              <a:rPr lang="zh-CN" altLang="zh-CN" sz="1200" kern="1200">
                <a:solidFill>
                  <a:schemeClr val="tx1"/>
                </a:solidFill>
                <a:latin typeface="+mn-lt"/>
                <a:ea typeface="+mn-ea"/>
                <a:cs typeface="+mn-cs"/>
              </a:rPr>
              <a:t>. These include constraints from the Lyman-alpha forest, the high-redshift UV luminosity function, the subhalo mass function, and superradiance. Moreover, observations of dwarf galaxies have also placed stringent constraints on the FDM particle mass.</a:t>
            </a:r>
          </a:p>
          <a:p>
            <a:r>
              <a:rPr lang="zh-CN" altLang="zh-CN" sz="1200" kern="1200">
                <a:solidFill>
                  <a:schemeClr val="tx1"/>
                </a:solidFill>
                <a:latin typeface="+mn-lt"/>
                <a:ea typeface="+mn-ea"/>
                <a:cs typeface="+mn-cs"/>
              </a:rPr>
              <a:t>One important constraint comes from dynamical heating. In FDM halos, soliton oscillations, </a:t>
            </a:r>
            <a:r>
              <a:rPr lang="en-US" altLang="zh-CN" sz="1200" kern="1200">
                <a:solidFill>
                  <a:schemeClr val="tx1"/>
                </a:solidFill>
                <a:latin typeface="+mn-lt"/>
                <a:ea typeface="+mn-ea"/>
                <a:cs typeface="+mn-cs"/>
              </a:rPr>
              <a:t> </a:t>
            </a:r>
            <a:r>
              <a:rPr lang="zh-CN" altLang="zh-CN" sz="1200" kern="1200">
                <a:solidFill>
                  <a:schemeClr val="tx1"/>
                </a:solidFill>
                <a:latin typeface="+mn-lt"/>
                <a:ea typeface="+mn-ea"/>
                <a:cs typeface="+mn-cs"/>
              </a:rPr>
              <a:t>random walks, and granule fluctuations lead to fluctuations in the gravitational potential. These fluctuations can transfer kinetic energy to the stars, causing the stellar system to expand and its velocity dispersion to increase. If the heating is too strong, the resulting stellar system would be inconsistent with observations, which can place a lower bound on the FDM particle mass.</a:t>
            </a:r>
            <a:endParaRPr lang="en-US" altLang="zh-CN" sz="1200" kern="1200">
              <a:solidFill>
                <a:schemeClr val="tx1"/>
              </a:solidFill>
              <a:latin typeface="+mn-lt"/>
              <a:ea typeface="+mn-ea"/>
              <a:cs typeface="+mn-cs"/>
            </a:endParaRPr>
          </a:p>
          <a:p>
            <a:pPr marL="0" algn="l" defTabSz="914400" rtl="0" eaLnBrk="1" latinLnBrk="0" hangingPunct="1"/>
            <a:r>
              <a:rPr lang="zh-CN" altLang="zh-CN" sz="1200" kern="1200">
                <a:solidFill>
                  <a:schemeClr val="tx1"/>
                </a:solidFill>
                <a:latin typeface="+mn-lt"/>
                <a:ea typeface="+mn-ea"/>
                <a:cs typeface="+mn-cs"/>
              </a:rPr>
              <a:t>Some other constraints come from Jeans analysis. A recent study obtained a strong constraint using observations of the dwarf galaxy Leo II. Specifically, they used the observed stellar velocities in Leo II and performed a Jeans analysis to infer the allowed range of the dark matter density profile, shown by the black lines here.</a:t>
            </a:r>
            <a:r>
              <a:rPr lang="en-US" altLang="zh-CN" sz="1200" kern="1200">
                <a:solidFill>
                  <a:schemeClr val="tx1"/>
                </a:solidFill>
                <a:latin typeface="+mn-lt"/>
                <a:ea typeface="+mn-ea"/>
                <a:cs typeface="+mn-cs"/>
              </a:rPr>
              <a:t> </a:t>
            </a:r>
            <a:r>
              <a:rPr lang="zh-CN" altLang="zh-CN" sz="1200" kern="1200">
                <a:solidFill>
                  <a:schemeClr val="tx1"/>
                </a:solidFill>
                <a:latin typeface="+mn-lt"/>
                <a:ea typeface="+mn-ea"/>
                <a:cs typeface="+mn-cs"/>
              </a:rPr>
              <a:t>The</a:t>
            </a:r>
            <a:r>
              <a:rPr lang="en-US" altLang="zh-CN" sz="1200" kern="1200">
                <a:solidFill>
                  <a:schemeClr val="tx1"/>
                </a:solidFill>
                <a:latin typeface="+mn-lt"/>
                <a:ea typeface="+mn-ea"/>
                <a:cs typeface="+mn-cs"/>
              </a:rPr>
              <a:t>n</a:t>
            </a:r>
            <a:r>
              <a:rPr lang="zh-CN" altLang="zh-CN" sz="1200" kern="1200">
                <a:solidFill>
                  <a:schemeClr val="tx1"/>
                </a:solidFill>
                <a:latin typeface="+mn-lt"/>
                <a:ea typeface="+mn-ea"/>
                <a:cs typeface="+mn-cs"/>
              </a:rPr>
              <a:t> the</a:t>
            </a:r>
            <a:r>
              <a:rPr lang="en-US" altLang="zh-CN" sz="1200" kern="1200">
                <a:solidFill>
                  <a:schemeClr val="tx1"/>
                </a:solidFill>
                <a:latin typeface="+mn-lt"/>
                <a:ea typeface="+mn-ea"/>
                <a:cs typeface="+mn-cs"/>
              </a:rPr>
              <a:t>y</a:t>
            </a:r>
            <a:r>
              <a:rPr lang="zh-CN" altLang="zh-CN" sz="1200" kern="1200">
                <a:solidFill>
                  <a:schemeClr val="tx1"/>
                </a:solidFill>
                <a:latin typeface="+mn-lt"/>
                <a:ea typeface="+mn-ea"/>
                <a:cs typeface="+mn-cs"/>
              </a:rPr>
              <a:t> reconstructed the density profile for different FDM particle masses. For sufficiently small particle masses, the soliton becomes too extended, and its central density profile becomes inconsistent with the Jeans constraints. These low-mass models are therefore ruled out, as shown here.</a:t>
            </a:r>
            <a:r>
              <a:rPr lang="zh-CN" altLang="zh-CN"/>
              <a:t>The</a:t>
            </a:r>
            <a:r>
              <a:rPr lang="en-US" altLang="zh-CN"/>
              <a:t> first </a:t>
            </a:r>
            <a:r>
              <a:rPr lang="zh-CN" altLang="zh-CN"/>
              <a:t>study I’ll introduce also focuses on the Leo II system.</a:t>
            </a:r>
            <a:r>
              <a:rPr lang="en-US" altLang="zh-CN"/>
              <a:t> </a:t>
            </a:r>
          </a:p>
          <a:p>
            <a:pPr marL="0" algn="l" defTabSz="914400" rtl="0" eaLnBrk="1" latinLnBrk="0" hangingPunct="1"/>
            <a:r>
              <a:rPr lang="zh-CN" altLang="zh-CN"/>
              <a:t>It is not difficult to understand why fuzzy dark matter is subject to so many constraints</a:t>
            </a:r>
            <a:r>
              <a:rPr lang="en-US" altLang="zh-CN"/>
              <a:t>, because</a:t>
            </a:r>
            <a:r>
              <a:rPr lang="zh-CN" altLang="zh-CN"/>
              <a:t> it has only one free parameter, the particle mass. </a:t>
            </a:r>
            <a:endParaRPr lang="zh-CN" altLang="zh-CN" sz="1200" kern="1200">
              <a:solidFill>
                <a:schemeClr val="tx1"/>
              </a:solidFill>
              <a:latin typeface="+mn-lt"/>
              <a:ea typeface="+mn-ea"/>
              <a:cs typeface="+mn-cs"/>
            </a:endParaRPr>
          </a:p>
        </p:txBody>
      </p:sp>
      <p:sp>
        <p:nvSpPr>
          <p:cNvPr id="4" name="灯片编号占位符 3">
            <a:extLst>
              <a:ext uri="{FF2B5EF4-FFF2-40B4-BE49-F238E27FC236}">
                <a16:creationId xmlns:a16="http://schemas.microsoft.com/office/drawing/2014/main" id="{E541CAB0-1FAA-79AC-C77C-2AA1F34EB194}"/>
              </a:ext>
            </a:extLst>
          </p:cNvPr>
          <p:cNvSpPr>
            <a:spLocks noGrp="1"/>
          </p:cNvSpPr>
          <p:nvPr>
            <p:ph type="sldNum" sz="quarter" idx="5"/>
          </p:nvPr>
        </p:nvSpPr>
        <p:spPr/>
        <p:txBody>
          <a:bodyPr/>
          <a:lstStyle/>
          <a:p>
            <a:fld id="{D8FEF9E4-7708-4E53-B0ED-D8E052DEDBBB}" type="slidenum">
              <a:rPr lang="zh-CN" altLang="en-US" smtClean="0"/>
              <a:t>7</a:t>
            </a:fld>
            <a:endParaRPr lang="zh-CN" altLang="en-US"/>
          </a:p>
        </p:txBody>
      </p:sp>
    </p:spTree>
    <p:extLst>
      <p:ext uri="{BB962C8B-B14F-4D97-AF65-F5344CB8AC3E}">
        <p14:creationId xmlns:p14="http://schemas.microsoft.com/office/powerpoint/2010/main" val="223712184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BB41AA-5218-04AB-AD72-4F8CCA5CB792}"/>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21D6AEDA-7E08-B88F-F429-D9BEC7C8375D}"/>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215E2F58-969E-DD44-7177-1374336BA989}"/>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zh-CN"/>
              <a:t>This naturally motivates us to extend the model. Two natural possibilities are to introduce self-interactions and to consider multiple fields with different masses.</a:t>
            </a:r>
            <a:endParaRPr lang="zh-CN" altLang="zh-CN" sz="1200" kern="1200">
              <a:solidFill>
                <a:schemeClr val="tx1"/>
              </a:solidFill>
              <a:latin typeface="+mn-lt"/>
              <a:ea typeface="+mn-ea"/>
              <a:cs typeface="+mn-cs"/>
            </a:endParaRPr>
          </a:p>
        </p:txBody>
      </p:sp>
      <p:sp>
        <p:nvSpPr>
          <p:cNvPr id="4" name="灯片编号占位符 3">
            <a:extLst>
              <a:ext uri="{FF2B5EF4-FFF2-40B4-BE49-F238E27FC236}">
                <a16:creationId xmlns:a16="http://schemas.microsoft.com/office/drawing/2014/main" id="{40B5BF7B-D01E-FEFE-2F61-56315237587F}"/>
              </a:ext>
            </a:extLst>
          </p:cNvPr>
          <p:cNvSpPr>
            <a:spLocks noGrp="1"/>
          </p:cNvSpPr>
          <p:nvPr>
            <p:ph type="sldNum" sz="quarter" idx="5"/>
          </p:nvPr>
        </p:nvSpPr>
        <p:spPr/>
        <p:txBody>
          <a:bodyPr/>
          <a:lstStyle/>
          <a:p>
            <a:fld id="{D8FEF9E4-7708-4E53-B0ED-D8E052DEDBBB}" type="slidenum">
              <a:rPr lang="zh-CN" altLang="en-US" smtClean="0"/>
              <a:t>8</a:t>
            </a:fld>
            <a:endParaRPr lang="zh-CN" altLang="en-US"/>
          </a:p>
        </p:txBody>
      </p:sp>
    </p:spTree>
    <p:extLst>
      <p:ext uri="{BB962C8B-B14F-4D97-AF65-F5344CB8AC3E}">
        <p14:creationId xmlns:p14="http://schemas.microsoft.com/office/powerpoint/2010/main" val="204873446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DF4DC2-1F31-1CC5-9B4F-58FDFBE94BB7}"/>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C165D43F-24B0-B86A-9795-F9B31FDE785D}"/>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55FBA558-F873-E122-F2E0-F49372DEDA11}"/>
              </a:ext>
            </a:extLst>
          </p:cNvPr>
          <p:cNvSpPr>
            <a:spLocks noGrp="1"/>
          </p:cNvSpPr>
          <p:nvPr>
            <p:ph type="body" idx="1"/>
          </p:nvPr>
        </p:nvSpPr>
        <p:spPr/>
        <p:txBody>
          <a:bodyPr/>
          <a:lstStyle/>
          <a:p>
            <a:r>
              <a:rPr lang="zh-CN" altLang="zh-CN" sz="1200" kern="1200">
                <a:solidFill>
                  <a:schemeClr val="tx1"/>
                </a:solidFill>
                <a:latin typeface="+mn-lt"/>
                <a:ea typeface="+mn-ea"/>
                <a:cs typeface="+mn-cs"/>
              </a:rPr>
              <a:t>To introduce self-interactions, we can simply add a self-interaction term to the Lagrangian, for example, the commonly used </a:t>
            </a:r>
            <a:r>
              <a:rPr lang="en-US" altLang="zh-CN" sz="1200" kern="1200">
                <a:solidFill>
                  <a:schemeClr val="tx1"/>
                </a:solidFill>
                <a:latin typeface="+mn-lt"/>
                <a:ea typeface="+mn-ea"/>
                <a:cs typeface="+mn-cs"/>
              </a:rPr>
              <a:t>phi-four</a:t>
            </a:r>
            <a:r>
              <a:rPr lang="zh-CN" altLang="zh-CN" sz="1200" kern="1200">
                <a:solidFill>
                  <a:schemeClr val="tx1"/>
                </a:solidFill>
                <a:latin typeface="+mn-lt"/>
                <a:ea typeface="+mn-ea"/>
                <a:cs typeface="+mn-cs"/>
              </a:rPr>
              <a:t> term. This introduces an additional self-interaction potential in the equation of motion for the </a:t>
            </a:r>
            <a:r>
              <a:rPr lang="en-US" altLang="zh-CN" sz="1200" kern="1200">
                <a:solidFill>
                  <a:schemeClr val="tx1"/>
                </a:solidFill>
                <a:latin typeface="+mn-lt"/>
                <a:ea typeface="+mn-ea"/>
                <a:cs typeface="+mn-cs"/>
              </a:rPr>
              <a:t>psi</a:t>
            </a:r>
            <a:r>
              <a:rPr lang="zh-CN" altLang="zh-CN" sz="1200" kern="1200">
                <a:solidFill>
                  <a:schemeClr val="tx1"/>
                </a:solidFill>
                <a:latin typeface="+mn-lt"/>
                <a:ea typeface="+mn-ea"/>
                <a:cs typeface="+mn-cs"/>
              </a:rPr>
              <a:t> field, where the two signs correspond to repulsive and attractive interactions.</a:t>
            </a:r>
            <a:r>
              <a:rPr lang="en-US" altLang="zh-CN" sz="1200" kern="1200">
                <a:solidFill>
                  <a:schemeClr val="tx1"/>
                </a:solidFill>
                <a:latin typeface="+mn-lt"/>
                <a:ea typeface="+mn-ea"/>
                <a:cs typeface="+mn-cs"/>
              </a:rPr>
              <a:t> </a:t>
            </a:r>
            <a:r>
              <a:rPr lang="zh-CN" altLang="zh-CN" sz="1200" kern="1200">
                <a:solidFill>
                  <a:schemeClr val="tx1"/>
                </a:solidFill>
                <a:latin typeface="+mn-lt"/>
                <a:ea typeface="+mn-ea"/>
                <a:cs typeface="+mn-cs"/>
              </a:rPr>
              <a:t>As one might expect, an attractive interaction makes the central soliton more compact, potentially alleviating the Leo II constraint</a:t>
            </a:r>
            <a:r>
              <a:rPr lang="en-US" altLang="zh-CN" sz="1200" kern="1200">
                <a:solidFill>
                  <a:schemeClr val="tx1"/>
                </a:solidFill>
                <a:latin typeface="+mn-lt"/>
                <a:ea typeface="+mn-ea"/>
                <a:cs typeface="+mn-cs"/>
              </a:rPr>
              <a:t> </a:t>
            </a:r>
            <a:r>
              <a:rPr lang="zh-CN" altLang="zh-CN" sz="1200" kern="1200">
                <a:solidFill>
                  <a:schemeClr val="tx1"/>
                </a:solidFill>
                <a:latin typeface="+mn-lt"/>
                <a:ea typeface="+mn-ea"/>
                <a:cs typeface="+mn-cs"/>
              </a:rPr>
              <a:t>discussed earlier.</a:t>
            </a:r>
            <a:endParaRPr lang="en-US" altLang="zh-CN" sz="1200" kern="1200">
              <a:solidFill>
                <a:schemeClr val="tx1"/>
              </a:solidFill>
              <a:latin typeface="+mn-lt"/>
              <a:ea typeface="+mn-ea"/>
              <a:cs typeface="+mn-cs"/>
            </a:endParaRPr>
          </a:p>
          <a:p>
            <a:r>
              <a:rPr lang="zh-CN" altLang="zh-CN" sz="1200" kern="1200">
                <a:solidFill>
                  <a:schemeClr val="tx1"/>
                </a:solidFill>
                <a:latin typeface="+mn-lt"/>
                <a:ea typeface="+mn-ea"/>
                <a:cs typeface="+mn-cs"/>
              </a:rPr>
              <a:t>Therefore, we revisited the Jeans analysis of Leo II. The basic idea is to use the Jeans equation, together with the observed stellar </a:t>
            </a:r>
            <a:r>
              <a:rPr lang="en-US" altLang="zh-CN" sz="1200" kern="1200">
                <a:solidFill>
                  <a:schemeClr val="tx1"/>
                </a:solidFill>
                <a:latin typeface="+mn-lt"/>
                <a:ea typeface="+mn-ea"/>
                <a:cs typeface="+mn-cs"/>
              </a:rPr>
              <a:t>distribution </a:t>
            </a:r>
            <a:r>
              <a:rPr lang="zh-CN" altLang="zh-CN" sz="1200" kern="1200">
                <a:solidFill>
                  <a:schemeClr val="tx1"/>
                </a:solidFill>
                <a:latin typeface="+mn-lt"/>
                <a:ea typeface="+mn-ea"/>
                <a:cs typeface="+mn-cs"/>
              </a:rPr>
              <a:t>and velocity information, to infer the underlying dark matter distribution.</a:t>
            </a:r>
            <a:r>
              <a:rPr lang="en-US" altLang="zh-CN" sz="1200" kern="1200">
                <a:solidFill>
                  <a:schemeClr val="tx1"/>
                </a:solidFill>
                <a:latin typeface="+mn-lt"/>
                <a:ea typeface="+mn-ea"/>
                <a:cs typeface="+mn-cs"/>
              </a:rPr>
              <a:t> </a:t>
            </a:r>
            <a:r>
              <a:rPr lang="zh-CN" altLang="zh-CN" sz="1200" kern="1200">
                <a:solidFill>
                  <a:schemeClr val="tx1"/>
                </a:solidFill>
                <a:latin typeface="+mn-lt"/>
                <a:ea typeface="+mn-ea"/>
                <a:cs typeface="+mn-cs"/>
              </a:rPr>
              <a:t>We assume a parameterized dark matter profile, construct a likelihood function, and use MCMC sampling to obtain the posterior distributions of the model parameters.</a:t>
            </a:r>
          </a:p>
          <a:p>
            <a:endParaRPr lang="zh-CN" altLang="zh-CN" sz="1200" kern="1200">
              <a:solidFill>
                <a:schemeClr val="tx1"/>
              </a:solidFill>
              <a:latin typeface="+mn-lt"/>
              <a:ea typeface="+mn-ea"/>
              <a:cs typeface="+mn-cs"/>
            </a:endParaRPr>
          </a:p>
          <a:p>
            <a:endParaRPr lang="zh-CN" altLang="en-US"/>
          </a:p>
        </p:txBody>
      </p:sp>
      <p:sp>
        <p:nvSpPr>
          <p:cNvPr id="4" name="灯片编号占位符 3">
            <a:extLst>
              <a:ext uri="{FF2B5EF4-FFF2-40B4-BE49-F238E27FC236}">
                <a16:creationId xmlns:a16="http://schemas.microsoft.com/office/drawing/2014/main" id="{85943B8F-E08D-5D59-DCE9-16DAC812C3BE}"/>
              </a:ext>
            </a:extLst>
          </p:cNvPr>
          <p:cNvSpPr>
            <a:spLocks noGrp="1"/>
          </p:cNvSpPr>
          <p:nvPr>
            <p:ph type="sldNum" sz="quarter" idx="5"/>
          </p:nvPr>
        </p:nvSpPr>
        <p:spPr/>
        <p:txBody>
          <a:bodyPr/>
          <a:lstStyle/>
          <a:p>
            <a:fld id="{D8FEF9E4-7708-4E53-B0ED-D8E052DEDBBB}" type="slidenum">
              <a:rPr lang="zh-CN" altLang="en-US" smtClean="0"/>
              <a:t>9</a:t>
            </a:fld>
            <a:endParaRPr lang="zh-CN" altLang="en-US"/>
          </a:p>
        </p:txBody>
      </p:sp>
    </p:spTree>
    <p:extLst>
      <p:ext uri="{BB962C8B-B14F-4D97-AF65-F5344CB8AC3E}">
        <p14:creationId xmlns:p14="http://schemas.microsoft.com/office/powerpoint/2010/main" val="227432743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33192C-B26E-86CF-5C37-87FB116AC8C4}"/>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9C51189A-FEC0-2E6E-79F6-2F7DEA3EB80C}"/>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DA92AC34-1CE5-B638-7B08-A6A2D161F8F7}"/>
              </a:ext>
            </a:extLst>
          </p:cNvPr>
          <p:cNvSpPr>
            <a:spLocks noGrp="1"/>
          </p:cNvSpPr>
          <p:nvPr>
            <p:ph type="body" idx="1"/>
          </p:nvPr>
        </p:nvSpPr>
        <p:spPr/>
        <p:txBody>
          <a:bodyPr/>
          <a:lstStyle/>
          <a:p>
            <a:pPr marL="0" algn="l" defTabSz="914400" rtl="0" eaLnBrk="1" latinLnBrk="0" hangingPunct="1"/>
            <a:r>
              <a:rPr lang="zh-CN" altLang="zh-CN" sz="1200" kern="1200">
                <a:solidFill>
                  <a:schemeClr val="tx1"/>
                </a:solidFill>
                <a:latin typeface="+mn-lt"/>
                <a:ea typeface="+mn-ea"/>
                <a:cs typeface="+mn-cs"/>
              </a:rPr>
              <a:t>The resulting </a:t>
            </a:r>
            <a:r>
              <a:rPr lang="en-US" altLang="zh-CN" sz="1200" kern="1200">
                <a:solidFill>
                  <a:schemeClr val="tx1"/>
                </a:solidFill>
                <a:latin typeface="+mn-lt"/>
                <a:ea typeface="+mn-ea"/>
                <a:cs typeface="+mn-cs"/>
              </a:rPr>
              <a:t>allowed range of </a:t>
            </a:r>
            <a:r>
              <a:rPr lang="zh-CN" altLang="zh-CN" sz="1200" kern="1200">
                <a:solidFill>
                  <a:schemeClr val="tx1"/>
                </a:solidFill>
                <a:latin typeface="+mn-lt"/>
                <a:ea typeface="+mn-ea"/>
                <a:cs typeface="+mn-cs"/>
              </a:rPr>
              <a:t>dark matter profiles are shown by the shaded regions in this figure. We then use the eigenstate decomposition method to reproduce the Jeans-inferred dark matter profile for different combinations of the interaction strength and particle mass.</a:t>
            </a:r>
            <a:r>
              <a:rPr lang="en-US" altLang="zh-CN" sz="1200" kern="1200">
                <a:solidFill>
                  <a:schemeClr val="tx1"/>
                </a:solidFill>
                <a:latin typeface="+mn-lt"/>
                <a:ea typeface="+mn-ea"/>
                <a:cs typeface="+mn-cs"/>
              </a:rPr>
              <a:t> </a:t>
            </a:r>
            <a:r>
              <a:rPr lang="zh-CN" altLang="zh-CN" sz="1200" kern="1200">
                <a:solidFill>
                  <a:schemeClr val="tx1"/>
                </a:solidFill>
                <a:latin typeface="+mn-lt"/>
                <a:ea typeface="+mn-ea"/>
                <a:cs typeface="+mn-cs"/>
              </a:rPr>
              <a:t>The upper panel shows the non-interacting case. As you can see, the discrepancy with the Jeans result becomes increasingly significant as the particle mass decreases. The lower panel shows the results for different interaction strengths at a fixed particle mass. We find that stronger repulsive interactions lead to poorer agreement, while stronger attractive interactions provide a better match to the Jeans result.</a:t>
            </a:r>
            <a:r>
              <a:rPr lang="en-US" altLang="zh-CN" sz="1200" kern="1200">
                <a:solidFill>
                  <a:schemeClr val="tx1"/>
                </a:solidFill>
                <a:latin typeface="+mn-lt"/>
                <a:ea typeface="+mn-ea"/>
                <a:cs typeface="+mn-cs"/>
              </a:rPr>
              <a:t> </a:t>
            </a:r>
            <a:r>
              <a:rPr lang="zh-CN" altLang="zh-CN"/>
              <a:t>By defining the statistic, we obtain the </a:t>
            </a:r>
            <a:r>
              <a:rPr lang="en-US" altLang="zh-CN"/>
              <a:t>ninety-five percent</a:t>
            </a:r>
            <a:r>
              <a:rPr lang="zh-CN" altLang="zh-CN"/>
              <a:t> confidence region in the parameter space. The region below this line is excluded.</a:t>
            </a:r>
            <a:endParaRPr lang="zh-CN" altLang="zh-CN" sz="1200" kern="1200">
              <a:solidFill>
                <a:schemeClr val="tx1"/>
              </a:solidFill>
              <a:latin typeface="+mn-lt"/>
              <a:ea typeface="+mn-ea"/>
              <a:cs typeface="+mn-cs"/>
            </a:endParaRPr>
          </a:p>
          <a:p>
            <a:endParaRPr lang="zh-CN" altLang="en-US"/>
          </a:p>
        </p:txBody>
      </p:sp>
      <p:sp>
        <p:nvSpPr>
          <p:cNvPr id="4" name="灯片编号占位符 3">
            <a:extLst>
              <a:ext uri="{FF2B5EF4-FFF2-40B4-BE49-F238E27FC236}">
                <a16:creationId xmlns:a16="http://schemas.microsoft.com/office/drawing/2014/main" id="{EDE025CF-8CB5-F18D-6ECA-186523CB71F2}"/>
              </a:ext>
            </a:extLst>
          </p:cNvPr>
          <p:cNvSpPr>
            <a:spLocks noGrp="1"/>
          </p:cNvSpPr>
          <p:nvPr>
            <p:ph type="sldNum" sz="quarter" idx="5"/>
          </p:nvPr>
        </p:nvSpPr>
        <p:spPr/>
        <p:txBody>
          <a:bodyPr/>
          <a:lstStyle/>
          <a:p>
            <a:fld id="{D8FEF9E4-7708-4E53-B0ED-D8E052DEDBBB}" type="slidenum">
              <a:rPr lang="zh-CN" altLang="en-US" smtClean="0"/>
              <a:t>10</a:t>
            </a:fld>
            <a:endParaRPr lang="zh-CN" altLang="en-US"/>
          </a:p>
        </p:txBody>
      </p:sp>
    </p:spTree>
    <p:extLst>
      <p:ext uri="{BB962C8B-B14F-4D97-AF65-F5344CB8AC3E}">
        <p14:creationId xmlns:p14="http://schemas.microsoft.com/office/powerpoint/2010/main" val="244673246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F07088-A791-9C15-96CB-A9266CE48053}"/>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EA7C6EAB-07D2-EA8F-46B8-8D264261933D}"/>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F989A404-93E5-5F98-6E37-950F14314B91}"/>
              </a:ext>
            </a:extLst>
          </p:cNvPr>
          <p:cNvSpPr>
            <a:spLocks noGrp="1"/>
          </p:cNvSpPr>
          <p:nvPr>
            <p:ph type="body" idx="1"/>
          </p:nvPr>
        </p:nvSpPr>
        <p:spPr/>
        <p:txBody>
          <a:bodyPr/>
          <a:lstStyle/>
          <a:p>
            <a:r>
              <a:rPr lang="en-US" altLang="zh-CN"/>
              <a:t>Another extension we considered is the multifield fuzzy dark matter mode,.</a:t>
            </a:r>
            <a:endParaRPr lang="zh-CN" altLang="en-US"/>
          </a:p>
        </p:txBody>
      </p:sp>
      <p:sp>
        <p:nvSpPr>
          <p:cNvPr id="4" name="灯片编号占位符 3">
            <a:extLst>
              <a:ext uri="{FF2B5EF4-FFF2-40B4-BE49-F238E27FC236}">
                <a16:creationId xmlns:a16="http://schemas.microsoft.com/office/drawing/2014/main" id="{08AADBDF-F992-F6C9-242C-55F6E2298F5C}"/>
              </a:ext>
            </a:extLst>
          </p:cNvPr>
          <p:cNvSpPr>
            <a:spLocks noGrp="1"/>
          </p:cNvSpPr>
          <p:nvPr>
            <p:ph type="sldNum" sz="quarter" idx="5"/>
          </p:nvPr>
        </p:nvSpPr>
        <p:spPr/>
        <p:txBody>
          <a:bodyPr/>
          <a:lstStyle/>
          <a:p>
            <a:fld id="{D8FEF9E4-7708-4E53-B0ED-D8E052DEDBBB}" type="slidenum">
              <a:rPr lang="zh-CN" altLang="en-US" smtClean="0"/>
              <a:t>11</a:t>
            </a:fld>
            <a:endParaRPr lang="zh-CN" altLang="en-US"/>
          </a:p>
        </p:txBody>
      </p:sp>
    </p:spTree>
    <p:extLst>
      <p:ext uri="{BB962C8B-B14F-4D97-AF65-F5344CB8AC3E}">
        <p14:creationId xmlns:p14="http://schemas.microsoft.com/office/powerpoint/2010/main" val="85845463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37DE2B-143C-04EB-E615-FD6F8F5B33D7}"/>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5B584AEF-3BA3-96CD-B469-5D010A4F3765}"/>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9A864E6A-8C53-80C5-97BE-198C824ECC0F}"/>
              </a:ext>
            </a:extLst>
          </p:cNvPr>
          <p:cNvSpPr>
            <a:spLocks noGrp="1"/>
          </p:cNvSpPr>
          <p:nvPr>
            <p:ph type="body" idx="1"/>
          </p:nvPr>
        </p:nvSpPr>
        <p:spPr/>
        <p:txBody>
          <a:bodyPr/>
          <a:lstStyle/>
          <a:p>
            <a:r>
              <a:rPr lang="zh-CN" altLang="zh-CN"/>
              <a:t>In this model, we assume N fields that interact only through gravity. This figure shows the merger process of several initial solitons in a two-field model, driven by gravitational attraction. The two field components have particle masses of </a:t>
            </a:r>
            <a:r>
              <a:rPr lang="en-US" altLang="zh-CN"/>
              <a:t>these two values, </a:t>
            </a:r>
            <a:r>
              <a:rPr lang="zh-CN" altLang="zh-CN"/>
              <a:t>respectively. The three rows show the time evolution of the projected density for the first field, the second field, and the total density, respectively.</a:t>
            </a:r>
            <a:r>
              <a:rPr lang="en-US" altLang="zh-CN"/>
              <a:t>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altLang="zh-CN"/>
              <a:t>It can be seen that the </a:t>
            </a:r>
            <a:r>
              <a:rPr lang="zh-CN" altLang="zh-CN">
                <a:latin typeface="Bell MT" panose="02020503060305020303" pitchFamily="18" charset="0"/>
              </a:rPr>
              <a:t>initial</a:t>
            </a:r>
            <a:r>
              <a:rPr lang="en-US" altLang="zh-CN" baseline="0">
                <a:latin typeface="Bell MT" panose="02020503060305020303" pitchFamily="18" charset="0"/>
              </a:rPr>
              <a:t> </a:t>
            </a:r>
            <a:r>
              <a:rPr lang="zh-CN" altLang="zh-CN">
                <a:latin typeface="Bell MT" panose="02020503060305020303" pitchFamily="18" charset="0"/>
              </a:rPr>
              <a:t>solitons </a:t>
            </a:r>
            <a:r>
              <a:rPr lang="en-US" altLang="zh-CN">
                <a:latin typeface="Bell MT" panose="02020503060305020303" pitchFamily="18" charset="0"/>
              </a:rPr>
              <a:t>for m-two </a:t>
            </a:r>
            <a:r>
              <a:rPr lang="zh-CN" altLang="zh-CN">
                <a:latin typeface="Bell MT" panose="02020503060305020303" pitchFamily="18" charset="0"/>
              </a:rPr>
              <a:t>are more compact than th</a:t>
            </a:r>
            <a:r>
              <a:rPr lang="en-US" altLang="zh-CN">
                <a:latin typeface="Bell MT" panose="02020503060305020303" pitchFamily="18" charset="0"/>
              </a:rPr>
              <a:t>at for m-one. And the g</a:t>
            </a:r>
            <a:r>
              <a:rPr lang="zh-CN" altLang="zh-CN">
                <a:latin typeface="Bell MT" panose="02020503060305020303" pitchFamily="18" charset="0"/>
              </a:rPr>
              <a:t>ravitational attraction drives the initially separated solitons to merge into a virialized halo</a:t>
            </a:r>
            <a:r>
              <a:rPr lang="en-US" altLang="zh-CN">
                <a:latin typeface="Bell MT" panose="02020503060305020303" pitchFamily="18" charset="0"/>
              </a:rPr>
              <a:t>, with each </a:t>
            </a:r>
            <a:r>
              <a:rPr lang="zh-CN" altLang="zh-CN">
                <a:latin typeface="Bell MT" panose="02020503060305020303" pitchFamily="18" charset="0"/>
              </a:rPr>
              <a:t>field develops a central core surrounded by granules.</a:t>
            </a:r>
            <a:r>
              <a:rPr lang="en-US" altLang="zh-CN">
                <a:latin typeface="Bell MT" panose="02020503060305020303" pitchFamily="18" charset="0"/>
              </a:rPr>
              <a:t> In the virialize halo, the size of the core and granules for m-two are noticeably smaller than those of m-one. Morever, it can be seen that the t</a:t>
            </a:r>
            <a:r>
              <a:rPr lang="zh-CN" altLang="zh-CN">
                <a:latin typeface="Bell MT" panose="02020503060305020303" pitchFamily="18" charset="0"/>
              </a:rPr>
              <a:t>otal-density fluctuations are visibly weaker than those in either individual field</a:t>
            </a:r>
            <a:r>
              <a:rPr lang="en-US" altLang="zh-CN">
                <a:latin typeface="Bell MT" panose="02020503060305020303" pitchFamily="18" charset="0"/>
              </a:rPr>
              <a:t>, this is due to the superposition of two density fluctuations.</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altLang="zh-CN">
              <a:latin typeface="Bell MT" panose="02020503060305020303" pitchFamily="18"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altLang="zh-CN">
              <a:latin typeface="Bell MT" panose="02020503060305020303" pitchFamily="18" charset="0"/>
            </a:endParaRPr>
          </a:p>
          <a:p>
            <a:pPr marL="0" indent="0">
              <a:buFont typeface="Arial" panose="020B0604020202020204" pitchFamily="34" charset="0"/>
              <a:buNone/>
            </a:pPr>
            <a:endParaRPr lang="en-US" altLang="zh-CN">
              <a:latin typeface="Bell MT" panose="02020503060305020303" pitchFamily="18" charset="0"/>
            </a:endParaRPr>
          </a:p>
          <a:p>
            <a:endParaRPr lang="en-US" altLang="zh-CN">
              <a:latin typeface="Bell MT" panose="02020503060305020303" pitchFamily="18" charset="0"/>
            </a:endParaRPr>
          </a:p>
          <a:p>
            <a:endParaRPr lang="zh-CN" altLang="en-US"/>
          </a:p>
        </p:txBody>
      </p:sp>
      <p:sp>
        <p:nvSpPr>
          <p:cNvPr id="4" name="灯片编号占位符 3">
            <a:extLst>
              <a:ext uri="{FF2B5EF4-FFF2-40B4-BE49-F238E27FC236}">
                <a16:creationId xmlns:a16="http://schemas.microsoft.com/office/drawing/2014/main" id="{096704DF-5457-D56D-CC39-53FDC1A1CC3E}"/>
              </a:ext>
            </a:extLst>
          </p:cNvPr>
          <p:cNvSpPr>
            <a:spLocks noGrp="1"/>
          </p:cNvSpPr>
          <p:nvPr>
            <p:ph type="sldNum" sz="quarter" idx="5"/>
          </p:nvPr>
        </p:nvSpPr>
        <p:spPr/>
        <p:txBody>
          <a:bodyPr/>
          <a:lstStyle/>
          <a:p>
            <a:fld id="{D8FEF9E4-7708-4E53-B0ED-D8E052DEDBBB}" type="slidenum">
              <a:rPr lang="zh-CN" altLang="en-US" smtClean="0"/>
              <a:t>12</a:t>
            </a:fld>
            <a:endParaRPr lang="zh-CN" altLang="en-US"/>
          </a:p>
        </p:txBody>
      </p:sp>
    </p:spTree>
    <p:extLst>
      <p:ext uri="{BB962C8B-B14F-4D97-AF65-F5344CB8AC3E}">
        <p14:creationId xmlns:p14="http://schemas.microsoft.com/office/powerpoint/2010/main" val="175109274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7CC9EE-47CB-1F3D-8D6A-C62ACDD67919}"/>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6C0FDB55-A0C6-512A-F666-EAECF7796766}"/>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037B97E2-8233-EF00-B375-99A95762562A}"/>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zh-CN"/>
              <a:t>The density profiles of the resulting halos are shown in these two figures, corresponding to different values of the mass of the second field. Within each column, the different panels show different relative abundances of the two field components.</a:t>
            </a:r>
            <a:r>
              <a:rPr lang="en-US" altLang="zh-CN"/>
              <a:t> It can be seen that</a:t>
            </a:r>
            <a:r>
              <a:rPr lang="en-US" altLang="zh-CN" baseline="0"/>
              <a:t> </a:t>
            </a:r>
            <a:r>
              <a:rPr lang="en-US" altLang="zh-CN">
                <a:latin typeface="Bell MT" panose="02020503060305020303" pitchFamily="18" charset="0"/>
              </a:rPr>
              <a:t>f</a:t>
            </a:r>
            <a:r>
              <a:rPr lang="zh-CN" altLang="zh-CN">
                <a:latin typeface="Bell MT" panose="02020503060305020303" pitchFamily="18" charset="0"/>
              </a:rPr>
              <a:t>or equal-mass models, each field retains a soliton-like core across all mass fractions.</a:t>
            </a:r>
            <a:r>
              <a:rPr lang="en-US" altLang="zh-CN">
                <a:latin typeface="Bell MT" panose="02020503060305020303" pitchFamily="18" charset="0"/>
              </a:rPr>
              <a:t> However, f</a:t>
            </a:r>
            <a:r>
              <a:rPr lang="zh-CN" altLang="zh-CN">
                <a:latin typeface="Bell MT" panose="02020503060305020303" pitchFamily="18" charset="0"/>
              </a:rPr>
              <a:t>or unequal-mass models, the more massive field deviates from the soliton profile </a:t>
            </a:r>
            <a:r>
              <a:rPr lang="en-US" altLang="zh-CN">
                <a:latin typeface="Bell MT" panose="02020503060305020303" pitchFamily="18" charset="0"/>
              </a:rPr>
              <a:t>its</a:t>
            </a:r>
            <a:r>
              <a:rPr lang="en-US" altLang="zh-CN" baseline="0">
                <a:latin typeface="Bell MT" panose="02020503060305020303" pitchFamily="18" charset="0"/>
              </a:rPr>
              <a:t> abundances drops to thrity percent, and </a:t>
            </a:r>
            <a:r>
              <a:rPr lang="zh-CN" altLang="zh-CN">
                <a:latin typeface="Bell MT" panose="02020503060305020303" pitchFamily="18" charset="0"/>
              </a:rPr>
              <a:t>with pronounced deviations </a:t>
            </a:r>
            <a:r>
              <a:rPr lang="en-US" altLang="zh-CN">
                <a:latin typeface="Bell MT" panose="02020503060305020303" pitchFamily="18" charset="0"/>
              </a:rPr>
              <a:t>when drops to ten percent</a:t>
            </a:r>
            <a:r>
              <a:rPr lang="zh-CN" altLang="zh-CN">
                <a:latin typeface="Bell MT" panose="02020503060305020303" pitchFamily="18" charset="0"/>
              </a:rPr>
              <a:t>.</a:t>
            </a:r>
            <a:r>
              <a:rPr lang="en-US" altLang="zh-CN">
                <a:latin typeface="Bell MT" panose="02020503060305020303" pitchFamily="18" charset="0"/>
              </a:rPr>
              <a:t> </a:t>
            </a:r>
            <a:r>
              <a:rPr lang="zh-CN" altLang="zh-CN"/>
              <a:t>This indicates that the more massive field cannot form a soliton when its mass fraction is too small.</a:t>
            </a:r>
            <a:r>
              <a:rPr lang="en-US" altLang="zh-CN"/>
              <a:t> In the outer halo, the total density follows a NFW-like profile, and </a:t>
            </a:r>
            <a:r>
              <a:rPr lang="en-US" altLang="zh-CN">
                <a:latin typeface="Bell MT" panose="02020503060305020303" pitchFamily="18" charset="0"/>
              </a:rPr>
              <a:t>i</a:t>
            </a:r>
            <a:r>
              <a:rPr lang="zh-CN" altLang="zh-CN">
                <a:latin typeface="Bell MT" panose="02020503060305020303" pitchFamily="18" charset="0"/>
              </a:rPr>
              <a:t>ncreasing the number of field components smooths the transition from the central soliton-like core to the outer NFW envelope. </a:t>
            </a:r>
            <a:r>
              <a:rPr lang="en-US" altLang="zh-CN">
                <a:latin typeface="Bell MT" panose="02020503060305020303" pitchFamily="18" charset="0"/>
              </a:rPr>
              <a:t>Most importantly, u</a:t>
            </a:r>
            <a:r>
              <a:rPr lang="zh-CN" altLang="zh-CN">
                <a:latin typeface="Bell MT" panose="02020503060305020303" pitchFamily="18" charset="0"/>
              </a:rPr>
              <a:t>nequal-mass models exhibit diverse density profiles as the field abundances vary.</a:t>
            </a:r>
            <a:r>
              <a:rPr lang="en-US" altLang="zh-CN">
                <a:latin typeface="Bell MT" panose="02020503060305020303" pitchFamily="18" charset="0"/>
              </a:rPr>
              <a:t> This maybe helpful to address the diversity problem.</a:t>
            </a:r>
            <a:endParaRPr lang="zh-CN" altLang="en-US">
              <a:latin typeface="Bell MT" panose="02020503060305020303"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CN">
              <a:latin typeface="Bell MT" panose="02020503060305020303"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CN">
              <a:latin typeface="Bell MT" panose="02020503060305020303"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CN">
              <a:latin typeface="Bell MT" panose="02020503060305020303" pitchFamily="18" charset="0"/>
            </a:endParaRPr>
          </a:p>
          <a:p>
            <a:endParaRPr lang="zh-CN" altLang="en-US"/>
          </a:p>
        </p:txBody>
      </p:sp>
      <p:sp>
        <p:nvSpPr>
          <p:cNvPr id="4" name="灯片编号占位符 3">
            <a:extLst>
              <a:ext uri="{FF2B5EF4-FFF2-40B4-BE49-F238E27FC236}">
                <a16:creationId xmlns:a16="http://schemas.microsoft.com/office/drawing/2014/main" id="{F5218FC0-9F12-9493-E1B7-6763D819DB5D}"/>
              </a:ext>
            </a:extLst>
          </p:cNvPr>
          <p:cNvSpPr>
            <a:spLocks noGrp="1"/>
          </p:cNvSpPr>
          <p:nvPr>
            <p:ph type="sldNum" sz="quarter" idx="5"/>
          </p:nvPr>
        </p:nvSpPr>
        <p:spPr/>
        <p:txBody>
          <a:bodyPr/>
          <a:lstStyle/>
          <a:p>
            <a:fld id="{D8FEF9E4-7708-4E53-B0ED-D8E052DEDBBB}" type="slidenum">
              <a:rPr lang="zh-CN" altLang="en-US" smtClean="0"/>
              <a:t>13</a:t>
            </a:fld>
            <a:endParaRPr lang="zh-CN" altLang="en-US"/>
          </a:p>
        </p:txBody>
      </p:sp>
    </p:spTree>
    <p:extLst>
      <p:ext uri="{BB962C8B-B14F-4D97-AF65-F5344CB8AC3E}">
        <p14:creationId xmlns:p14="http://schemas.microsoft.com/office/powerpoint/2010/main" val="326127269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B902A8-4A34-3E6D-952B-0AF26FB3C239}"/>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18BCCD68-621B-13BB-4A78-F23184056BF6}"/>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BD43DF12-E341-5FFB-0048-13BC3AE5D028}"/>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zh-CN"/>
              <a:t>These two figures show the soliton oscillations and random walks, respectively.</a:t>
            </a:r>
            <a:r>
              <a:rPr lang="en-US" altLang="zh-CN"/>
              <a:t> S</a:t>
            </a:r>
            <a:r>
              <a:rPr lang="zh-CN" altLang="zh-CN"/>
              <a:t>oliton oscillation refers to the time evolution of the soliton core density. Previous studies have shown that, in the single-field case, the oscillation frequency can be estimated from this formula. As </a:t>
            </a:r>
            <a:r>
              <a:rPr lang="en-US" altLang="zh-CN"/>
              <a:t>we</a:t>
            </a:r>
            <a:r>
              <a:rPr lang="zh-CN" altLang="zh-CN"/>
              <a:t> can see</a:t>
            </a:r>
            <a:r>
              <a:rPr lang="en-US" altLang="zh-CN"/>
              <a:t> from the frequency spectrum</a:t>
            </a:r>
            <a:r>
              <a:rPr lang="zh-CN" altLang="zh-CN"/>
              <a:t>, </a:t>
            </a:r>
            <a:r>
              <a:rPr lang="en-US" altLang="zh-CN"/>
              <a:t>the peak revealed by </a:t>
            </a:r>
            <a:r>
              <a:rPr lang="zh-CN" altLang="zh-CN"/>
              <a:t>our simulation agrees well with the theoretical prediction for the single-field case.</a:t>
            </a:r>
            <a:r>
              <a:rPr lang="en-US" altLang="zh-CN"/>
              <a:t> For the multifield case, </a:t>
            </a:r>
            <a:r>
              <a:rPr lang="en-US" altLang="zh-CN">
                <a:latin typeface="Bell MT" panose="02020503060305020303" pitchFamily="18" charset="0"/>
              </a:rPr>
              <a:t>t</a:t>
            </a:r>
            <a:r>
              <a:rPr lang="zh-CN" altLang="zh-CN">
                <a:latin typeface="Bell MT" panose="02020503060305020303" pitchFamily="18" charset="0"/>
              </a:rPr>
              <a:t>he density oscillations of different field components are largely synchronized</a:t>
            </a:r>
            <a:r>
              <a:rPr lang="en-US" altLang="zh-CN">
                <a:latin typeface="Bell MT" panose="02020503060305020303" pitchFamily="18" charset="0"/>
              </a:rPr>
              <a:t>. And t</a:t>
            </a:r>
            <a:r>
              <a:rPr lang="zh-CN" altLang="zh-CN">
                <a:latin typeface="Bell MT" panose="02020503060305020303" pitchFamily="18" charset="0"/>
              </a:rPr>
              <a:t>he frequency spectra develop multiple prominent peaks that are systematically shifted toward higher frequencies</a:t>
            </a:r>
            <a:r>
              <a:rPr lang="en-US" altLang="zh-CN">
                <a:latin typeface="Bell MT" panose="02020503060305020303" pitchFamily="18" charset="0"/>
              </a:rPr>
              <a:t>, with t</a:t>
            </a:r>
            <a:r>
              <a:rPr lang="zh-CN" altLang="zh-CN">
                <a:latin typeface="Bell MT" panose="02020503060305020303" pitchFamily="18" charset="0"/>
              </a:rPr>
              <a:t>he dominant peaks of the individual field components remain approximately aligned.</a:t>
            </a:r>
            <a:r>
              <a:rPr lang="en-US" altLang="zh-CN">
                <a:latin typeface="Bell MT" panose="02020503060305020303" pitchFamily="18" charset="0"/>
              </a:rPr>
              <a:t> As for the soliton random walks, t</a:t>
            </a:r>
            <a:r>
              <a:rPr lang="zh-CN" altLang="zh-CN">
                <a:latin typeface="Bell MT" panose="02020503060305020303" pitchFamily="18" charset="0"/>
              </a:rPr>
              <a:t>he centers of different field undergo highly correlated random walks, with subdominant components showing substantially larger excursions.</a:t>
            </a:r>
            <a:endParaRPr lang="zh-CN" altLang="en-US">
              <a:latin typeface="Bell MT" panose="02020503060305020303"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CN">
              <a:latin typeface="Bell MT" panose="02020503060305020303"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CN">
              <a:latin typeface="Bell MT" panose="02020503060305020303" pitchFamily="18" charset="0"/>
            </a:endParaRPr>
          </a:p>
          <a:p>
            <a:endParaRPr lang="zh-CN" altLang="en-US"/>
          </a:p>
        </p:txBody>
      </p:sp>
      <p:sp>
        <p:nvSpPr>
          <p:cNvPr id="4" name="灯片编号占位符 3">
            <a:extLst>
              <a:ext uri="{FF2B5EF4-FFF2-40B4-BE49-F238E27FC236}">
                <a16:creationId xmlns:a16="http://schemas.microsoft.com/office/drawing/2014/main" id="{A567F9EA-B09D-1C7F-E68D-9DC078CA4795}"/>
              </a:ext>
            </a:extLst>
          </p:cNvPr>
          <p:cNvSpPr>
            <a:spLocks noGrp="1"/>
          </p:cNvSpPr>
          <p:nvPr>
            <p:ph type="sldNum" sz="quarter" idx="5"/>
          </p:nvPr>
        </p:nvSpPr>
        <p:spPr/>
        <p:txBody>
          <a:bodyPr/>
          <a:lstStyle/>
          <a:p>
            <a:fld id="{D8FEF9E4-7708-4E53-B0ED-D8E052DEDBBB}" type="slidenum">
              <a:rPr lang="zh-CN" altLang="en-US" smtClean="0"/>
              <a:t>14</a:t>
            </a:fld>
            <a:endParaRPr lang="zh-CN" altLang="en-US"/>
          </a:p>
        </p:txBody>
      </p:sp>
    </p:spTree>
    <p:extLst>
      <p:ext uri="{BB962C8B-B14F-4D97-AF65-F5344CB8AC3E}">
        <p14:creationId xmlns:p14="http://schemas.microsoft.com/office/powerpoint/2010/main" val="429217285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6C8C91-00CB-C7B1-A8DA-BF0FDDFF7A09}"/>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E113CC9E-1999-1EF3-BA70-F13236892B34}"/>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3DFCED6B-391D-8E72-4296-B4F514F24127}"/>
              </a:ext>
            </a:extLst>
          </p:cNvPr>
          <p:cNvSpPr>
            <a:spLocks noGrp="1"/>
          </p:cNvSpPr>
          <p:nvPr>
            <p:ph type="body" idx="1"/>
          </p:nvPr>
        </p:nvSpPr>
        <p:spPr/>
        <p:txBody>
          <a:bodyPr/>
          <a:lstStyle/>
          <a:p>
            <a:r>
              <a:rPr lang="zh-CN" altLang="zh-CN"/>
              <a:t>We study the statistical properties of the granule fluctuations around the core using the fluctuation power spectrum and the two-point correlation function. In fact, these two quantities are simply Fourier transforms of each other.</a:t>
            </a:r>
            <a:r>
              <a:rPr lang="en-US" altLang="zh-CN"/>
              <a:t> </a:t>
            </a:r>
            <a:r>
              <a:rPr lang="zh-CN" altLang="zh-CN">
                <a:latin typeface="Bell MT" panose="02020503060305020303" pitchFamily="18" charset="0"/>
              </a:rPr>
              <a:t>The peak of the dimensionless power spectrum</a:t>
            </a:r>
            <a:r>
              <a:rPr lang="en-US" altLang="zh-CN">
                <a:latin typeface="Bell MT" panose="02020503060305020303" pitchFamily="18" charset="0"/>
              </a:rPr>
              <a:t> </a:t>
            </a:r>
            <a:r>
              <a:rPr lang="zh-CN" altLang="zh-CN">
                <a:latin typeface="Bell MT" panose="02020503060305020303" pitchFamily="18" charset="0"/>
              </a:rPr>
              <a:t>reflects the de Broglie wavelength of the FDM particles. </a:t>
            </a:r>
            <a:r>
              <a:rPr lang="en-US" altLang="zh-CN">
                <a:latin typeface="Bell MT" panose="02020503060305020303" pitchFamily="18" charset="0"/>
              </a:rPr>
              <a:t>The most important feature in this figure is that the amolitudes of these two functions </a:t>
            </a:r>
            <a:r>
              <a:rPr lang="zh-CN" altLang="zh-CN">
                <a:latin typeface="Bell MT" panose="02020503060305020303" pitchFamily="18" charset="0"/>
              </a:rPr>
              <a:t>decrease systematically with increasing number of fields, approximately following a </a:t>
            </a:r>
            <a:r>
              <a:rPr lang="en-US" altLang="zh-CN">
                <a:latin typeface="Bell MT" panose="02020503060305020303" pitchFamily="18" charset="0"/>
              </a:rPr>
              <a:t>one over N </a:t>
            </a:r>
            <a:r>
              <a:rPr lang="zh-CN" altLang="zh-CN">
                <a:latin typeface="Bell MT" panose="02020503060305020303" pitchFamily="18" charset="0"/>
              </a:rPr>
              <a:t>scaling.</a:t>
            </a:r>
            <a:r>
              <a:rPr lang="en-US" altLang="zh-CN">
                <a:latin typeface="Bell MT" panose="02020503060305020303" pitchFamily="18" charset="0"/>
              </a:rPr>
              <a:t> </a:t>
            </a:r>
            <a:r>
              <a:rPr lang="zh-CN" altLang="zh-CN"/>
              <a:t>This suggests that increasing the number of field components suppresses density fluctuations induced by granules, potentially reducing the resulting dynamical heating.</a:t>
            </a:r>
            <a:endParaRPr lang="zh-CN" altLang="en-US"/>
          </a:p>
        </p:txBody>
      </p:sp>
      <p:sp>
        <p:nvSpPr>
          <p:cNvPr id="4" name="灯片编号占位符 3">
            <a:extLst>
              <a:ext uri="{FF2B5EF4-FFF2-40B4-BE49-F238E27FC236}">
                <a16:creationId xmlns:a16="http://schemas.microsoft.com/office/drawing/2014/main" id="{F2A1C16D-3A4B-EFCE-855B-CA92F5AF0936}"/>
              </a:ext>
            </a:extLst>
          </p:cNvPr>
          <p:cNvSpPr>
            <a:spLocks noGrp="1"/>
          </p:cNvSpPr>
          <p:nvPr>
            <p:ph type="sldNum" sz="quarter" idx="5"/>
          </p:nvPr>
        </p:nvSpPr>
        <p:spPr/>
        <p:txBody>
          <a:bodyPr/>
          <a:lstStyle/>
          <a:p>
            <a:fld id="{D8FEF9E4-7708-4E53-B0ED-D8E052DEDBBB}" type="slidenum">
              <a:rPr lang="zh-CN" altLang="en-US" smtClean="0"/>
              <a:t>15</a:t>
            </a:fld>
            <a:endParaRPr lang="zh-CN" altLang="en-US"/>
          </a:p>
        </p:txBody>
      </p:sp>
    </p:spTree>
    <p:extLst>
      <p:ext uri="{BB962C8B-B14F-4D97-AF65-F5344CB8AC3E}">
        <p14:creationId xmlns:p14="http://schemas.microsoft.com/office/powerpoint/2010/main" val="64831975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FDA569-6DB8-89AB-96C2-D37E4F1CC608}"/>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878DDA6B-4CC8-7125-0EE9-B4B27B00F91C}"/>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DD59AB21-53BE-7B32-F26B-519FFD09885A}"/>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zh-CN"/>
              <a:t>We investigate this effect by combining FDM fluctuation simulations with N-body simulations of the stellar particles. We consider two cases. In the first case, the stars are distributed throughout the halo and are initially in equilibrium with its gravitational potential. The left and right panels show the evolution of the stellar distribution and velocity dispersion, respectively.</a:t>
            </a:r>
            <a:r>
              <a:rPr lang="en-US" altLang="zh-CN"/>
              <a:t> It can be seen that </a:t>
            </a:r>
            <a:r>
              <a:rPr lang="en-US" altLang="zh-CN">
                <a:latin typeface="Bell MT" panose="02020503060305020303" pitchFamily="18" charset="0"/>
              </a:rPr>
              <a:t>t</a:t>
            </a:r>
            <a:r>
              <a:rPr lang="zh-CN" altLang="zh-CN">
                <a:latin typeface="Bell MT" panose="02020503060305020303" pitchFamily="18" charset="0"/>
              </a:rPr>
              <a:t>he single- and two-field cases show very similar stellar </a:t>
            </a:r>
            <a:r>
              <a:rPr lang="en-US" altLang="zh-CN">
                <a:latin typeface="Bell MT" panose="02020503060305020303" pitchFamily="18" charset="0"/>
              </a:rPr>
              <a:t>distribution </a:t>
            </a:r>
            <a:r>
              <a:rPr lang="zh-CN" altLang="zh-CN">
                <a:latin typeface="Bell MT" panose="02020503060305020303" pitchFamily="18" charset="0"/>
              </a:rPr>
              <a:t>expansion, while the four-field case exhibits noticeably weaker expansion. </a:t>
            </a:r>
            <a:r>
              <a:rPr lang="en-US" altLang="zh-CN">
                <a:latin typeface="Bell MT" panose="02020503060305020303" pitchFamily="18" charset="0"/>
              </a:rPr>
              <a:t>However, t</a:t>
            </a:r>
            <a:r>
              <a:rPr lang="zh-CN" altLang="zh-CN">
                <a:latin typeface="Bell MT" panose="02020503060305020303" pitchFamily="18" charset="0"/>
              </a:rPr>
              <a:t>he velocity-dispersion profiles show no clear evidence for weaker dynamical heating with increasing number of field components.</a:t>
            </a:r>
            <a:r>
              <a:rPr lang="en-US" altLang="zh-CN">
                <a:latin typeface="Bell MT" panose="02020503060305020303" pitchFamily="18" charset="0"/>
              </a:rPr>
              <a:t> </a:t>
            </a:r>
            <a:r>
              <a:rPr lang="zh-CN" altLang="zh-CN"/>
              <a:t>The reason is that, in this setup, both the soliton and granules contribute to the dynamical heating, while the decrease in fluctuations with increasing number of fields applies only to the granules.</a:t>
            </a:r>
            <a:r>
              <a:rPr lang="en-US" altLang="zh-CN"/>
              <a:t> </a:t>
            </a:r>
            <a:r>
              <a:rPr lang="zh-CN" altLang="zh-CN"/>
              <a:t>To isolate the contribution of granules to the dynamical heating, we consider a second setup in which a self-gravitating stellar system is artificially placed outside the core. As you can see, the stellar system is disrupted at around 5.8 Gyr in the single-field case and 7.5 Gyr in the two-field case, while it remains stable throughout the 10 Gyr evolution in the four-field case. This directly demonstrates that granule-induced dynamical heating becomes weaker as the number of field components increases.</a:t>
            </a:r>
            <a:endParaRPr lang="zh-CN" altLang="zh-CN">
              <a:latin typeface="Bell MT" panose="02020503060305020303"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zh-CN" altLang="zh-CN">
              <a:latin typeface="Bell MT" panose="02020503060305020303" pitchFamily="18" charset="0"/>
            </a:endParaRPr>
          </a:p>
          <a:p>
            <a:endParaRPr lang="zh-CN" altLang="en-US"/>
          </a:p>
        </p:txBody>
      </p:sp>
      <p:sp>
        <p:nvSpPr>
          <p:cNvPr id="4" name="灯片编号占位符 3">
            <a:extLst>
              <a:ext uri="{FF2B5EF4-FFF2-40B4-BE49-F238E27FC236}">
                <a16:creationId xmlns:a16="http://schemas.microsoft.com/office/drawing/2014/main" id="{DAE75D87-66F6-45A2-73C9-0795735C58FF}"/>
              </a:ext>
            </a:extLst>
          </p:cNvPr>
          <p:cNvSpPr>
            <a:spLocks noGrp="1"/>
          </p:cNvSpPr>
          <p:nvPr>
            <p:ph type="sldNum" sz="quarter" idx="5"/>
          </p:nvPr>
        </p:nvSpPr>
        <p:spPr/>
        <p:txBody>
          <a:bodyPr/>
          <a:lstStyle/>
          <a:p>
            <a:fld id="{D8FEF9E4-7708-4E53-B0ED-D8E052DEDBBB}" type="slidenum">
              <a:rPr lang="zh-CN" altLang="en-US" smtClean="0"/>
              <a:t>16</a:t>
            </a:fld>
            <a:endParaRPr lang="zh-CN" altLang="en-US"/>
          </a:p>
        </p:txBody>
      </p:sp>
    </p:spTree>
    <p:extLst>
      <p:ext uri="{BB962C8B-B14F-4D97-AF65-F5344CB8AC3E}">
        <p14:creationId xmlns:p14="http://schemas.microsoft.com/office/powerpoint/2010/main" val="379510108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2C2297-E134-025B-F3A5-0D6506395659}"/>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5ADFE3BD-C22F-8CA1-1C8A-A0984B172B56}"/>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B926149F-D55B-1C70-3F9F-5D26F98F6872}"/>
              </a:ext>
            </a:extLst>
          </p:cNvPr>
          <p:cNvSpPr>
            <a:spLocks noGrp="1"/>
          </p:cNvSpPr>
          <p:nvPr>
            <p:ph type="body" idx="1"/>
          </p:nvPr>
        </p:nvSpPr>
        <p:spPr/>
        <p:txBody>
          <a:bodyPr/>
          <a:lstStyle/>
          <a:p>
            <a:endParaRPr lang="zh-CN" altLang="en-US"/>
          </a:p>
        </p:txBody>
      </p:sp>
      <p:sp>
        <p:nvSpPr>
          <p:cNvPr id="4" name="灯片编号占位符 3">
            <a:extLst>
              <a:ext uri="{FF2B5EF4-FFF2-40B4-BE49-F238E27FC236}">
                <a16:creationId xmlns:a16="http://schemas.microsoft.com/office/drawing/2014/main" id="{04C7CD85-B31B-8D1D-1D91-77350054B439}"/>
              </a:ext>
            </a:extLst>
          </p:cNvPr>
          <p:cNvSpPr>
            <a:spLocks noGrp="1"/>
          </p:cNvSpPr>
          <p:nvPr>
            <p:ph type="sldNum" sz="quarter" idx="5"/>
          </p:nvPr>
        </p:nvSpPr>
        <p:spPr/>
        <p:txBody>
          <a:bodyPr/>
          <a:lstStyle/>
          <a:p>
            <a:fld id="{D8FEF9E4-7708-4E53-B0ED-D8E052DEDBBB}" type="slidenum">
              <a:rPr lang="zh-CN" altLang="en-US" smtClean="0"/>
              <a:t>17</a:t>
            </a:fld>
            <a:endParaRPr lang="zh-CN" altLang="en-US"/>
          </a:p>
        </p:txBody>
      </p:sp>
    </p:spTree>
    <p:extLst>
      <p:ext uri="{BB962C8B-B14F-4D97-AF65-F5344CB8AC3E}">
        <p14:creationId xmlns:p14="http://schemas.microsoft.com/office/powerpoint/2010/main" val="331826492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a:t>So, this is the summary of my talk. That’s all for my talk. Thank you very much for your attention.</a:t>
            </a:r>
            <a:endParaRPr lang="zh-CN" altLang="en-US"/>
          </a:p>
        </p:txBody>
      </p:sp>
      <p:sp>
        <p:nvSpPr>
          <p:cNvPr id="4" name="灯片编号占位符 3"/>
          <p:cNvSpPr>
            <a:spLocks noGrp="1"/>
          </p:cNvSpPr>
          <p:nvPr>
            <p:ph type="sldNum" sz="quarter" idx="5"/>
          </p:nvPr>
        </p:nvSpPr>
        <p:spPr/>
        <p:txBody>
          <a:bodyPr/>
          <a:lstStyle/>
          <a:p>
            <a:fld id="{D8FEF9E4-7708-4E53-B0ED-D8E052DEDBBB}" type="slidenum">
              <a:rPr lang="zh-CN" altLang="en-US" smtClean="0"/>
              <a:t>18</a:t>
            </a:fld>
            <a:endParaRPr lang="zh-CN" altLang="en-US"/>
          </a:p>
        </p:txBody>
      </p:sp>
    </p:spTree>
    <p:extLst>
      <p:ext uri="{BB962C8B-B14F-4D97-AF65-F5344CB8AC3E}">
        <p14:creationId xmlns:p14="http://schemas.microsoft.com/office/powerpoint/2010/main" val="258020790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58B6D8F1-090A-C6D5-D788-B77DFA307C34}"/>
              </a:ext>
            </a:extLst>
          </p:cNvPr>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a:extLst>
              <a:ext uri="{FF2B5EF4-FFF2-40B4-BE49-F238E27FC236}">
                <a16:creationId xmlns:a16="http://schemas.microsoft.com/office/drawing/2014/main" id="{06F46805-F2F8-825C-1BFC-55E48EC7F12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a:extLst>
              <a:ext uri="{FF2B5EF4-FFF2-40B4-BE49-F238E27FC236}">
                <a16:creationId xmlns:a16="http://schemas.microsoft.com/office/drawing/2014/main" id="{2176BC9F-E169-77E8-9789-1455E7A6883B}"/>
              </a:ext>
            </a:extLst>
          </p:cNvPr>
          <p:cNvSpPr>
            <a:spLocks noGrp="1"/>
          </p:cNvSpPr>
          <p:nvPr>
            <p:ph type="dt" sz="half" idx="10"/>
          </p:nvPr>
        </p:nvSpPr>
        <p:spPr/>
        <p:txBody>
          <a:bodyPr/>
          <a:lstStyle/>
          <a:p>
            <a:fld id="{5CB638FD-C022-4EE8-B779-6F2515CCE32F}" type="datetimeFigureOut">
              <a:rPr lang="zh-CN" altLang="en-US" smtClean="0"/>
              <a:t>2026/8/23</a:t>
            </a:fld>
            <a:endParaRPr lang="zh-CN" altLang="en-US"/>
          </a:p>
        </p:txBody>
      </p:sp>
      <p:sp>
        <p:nvSpPr>
          <p:cNvPr id="5" name="页脚占位符 4">
            <a:extLst>
              <a:ext uri="{FF2B5EF4-FFF2-40B4-BE49-F238E27FC236}">
                <a16:creationId xmlns:a16="http://schemas.microsoft.com/office/drawing/2014/main" id="{29F6312D-1A7E-A2BC-4AD5-20B8200D7EA6}"/>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8A41E131-5E6B-12C1-9684-4693D0B0B42D}"/>
              </a:ext>
            </a:extLst>
          </p:cNvPr>
          <p:cNvSpPr>
            <a:spLocks noGrp="1"/>
          </p:cNvSpPr>
          <p:nvPr>
            <p:ph type="sldNum" sz="quarter" idx="12"/>
          </p:nvPr>
        </p:nvSpPr>
        <p:spPr/>
        <p:txBody>
          <a:bodyPr/>
          <a:lstStyle/>
          <a:p>
            <a:fld id="{55E65301-E015-43B8-81E0-CA3E75984677}" type="slidenum">
              <a:rPr lang="zh-CN" altLang="en-US" smtClean="0"/>
              <a:t>‹#›</a:t>
            </a:fld>
            <a:endParaRPr lang="zh-CN" altLang="en-US"/>
          </a:p>
        </p:txBody>
      </p:sp>
    </p:spTree>
    <p:extLst>
      <p:ext uri="{BB962C8B-B14F-4D97-AF65-F5344CB8AC3E}">
        <p14:creationId xmlns:p14="http://schemas.microsoft.com/office/powerpoint/2010/main" val="188613723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19EF790C-EB6B-5EDD-DDA9-DE6E4096C4DF}"/>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id="{59DFB5F3-123C-2E72-519D-29ED9F008A6B}"/>
              </a:ext>
            </a:extLst>
          </p:cNvPr>
          <p:cNvSpPr>
            <a:spLocks noGrp="1"/>
          </p:cNvSpPr>
          <p:nvPr>
            <p:ph idx="1"/>
          </p:nvPr>
        </p:nvSpPr>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76EBB58D-B3D9-ECBC-9BF1-1F2AA8A4BAAA}"/>
              </a:ext>
            </a:extLst>
          </p:cNvPr>
          <p:cNvSpPr>
            <a:spLocks noGrp="1"/>
          </p:cNvSpPr>
          <p:nvPr>
            <p:ph type="dt" sz="half" idx="10"/>
          </p:nvPr>
        </p:nvSpPr>
        <p:spPr/>
        <p:txBody>
          <a:bodyPr/>
          <a:lstStyle/>
          <a:p>
            <a:fld id="{5CB638FD-C022-4EE8-B779-6F2515CCE32F}" type="datetimeFigureOut">
              <a:rPr lang="zh-CN" altLang="en-US" smtClean="0"/>
              <a:t>2026/8/23</a:t>
            </a:fld>
            <a:endParaRPr lang="zh-CN" altLang="en-US"/>
          </a:p>
        </p:txBody>
      </p:sp>
      <p:sp>
        <p:nvSpPr>
          <p:cNvPr id="5" name="页脚占位符 4">
            <a:extLst>
              <a:ext uri="{FF2B5EF4-FFF2-40B4-BE49-F238E27FC236}">
                <a16:creationId xmlns:a16="http://schemas.microsoft.com/office/drawing/2014/main" id="{D1D86488-A4C9-8E40-8721-0D8A96E483C6}"/>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CDAD2E42-81EC-A5CB-19F8-816ABC27CDE2}"/>
              </a:ext>
            </a:extLst>
          </p:cNvPr>
          <p:cNvSpPr>
            <a:spLocks noGrp="1"/>
          </p:cNvSpPr>
          <p:nvPr>
            <p:ph type="sldNum" sz="quarter" idx="12"/>
          </p:nvPr>
        </p:nvSpPr>
        <p:spPr/>
        <p:txBody>
          <a:bodyPr/>
          <a:lstStyle/>
          <a:p>
            <a:fld id="{55E65301-E015-43B8-81E0-CA3E75984677}" type="slidenum">
              <a:rPr lang="zh-CN" altLang="en-US" smtClean="0"/>
              <a:t>‹#›</a:t>
            </a:fld>
            <a:endParaRPr lang="zh-CN" altLang="en-US"/>
          </a:p>
        </p:txBody>
      </p:sp>
    </p:spTree>
    <p:extLst>
      <p:ext uri="{BB962C8B-B14F-4D97-AF65-F5344CB8AC3E}">
        <p14:creationId xmlns:p14="http://schemas.microsoft.com/office/powerpoint/2010/main" val="24705523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5FE684B5-BEEE-1B6E-A9B9-EBCF9FC58208}"/>
              </a:ext>
            </a:extLst>
          </p:cNvPr>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a:extLst>
              <a:ext uri="{FF2B5EF4-FFF2-40B4-BE49-F238E27FC236}">
                <a16:creationId xmlns:a16="http://schemas.microsoft.com/office/drawing/2014/main" id="{891FA83C-5B58-E1E0-809F-52351D93CDC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日期占位符 3">
            <a:extLst>
              <a:ext uri="{FF2B5EF4-FFF2-40B4-BE49-F238E27FC236}">
                <a16:creationId xmlns:a16="http://schemas.microsoft.com/office/drawing/2014/main" id="{51082BEE-E2DF-7C5F-4AAB-637CB3A6B7EC}"/>
              </a:ext>
            </a:extLst>
          </p:cNvPr>
          <p:cNvSpPr>
            <a:spLocks noGrp="1"/>
          </p:cNvSpPr>
          <p:nvPr>
            <p:ph type="dt" sz="half" idx="10"/>
          </p:nvPr>
        </p:nvSpPr>
        <p:spPr/>
        <p:txBody>
          <a:bodyPr/>
          <a:lstStyle/>
          <a:p>
            <a:fld id="{5CB638FD-C022-4EE8-B779-6F2515CCE32F}" type="datetimeFigureOut">
              <a:rPr lang="zh-CN" altLang="en-US" smtClean="0"/>
              <a:t>2026/8/23</a:t>
            </a:fld>
            <a:endParaRPr lang="zh-CN" altLang="en-US"/>
          </a:p>
        </p:txBody>
      </p:sp>
      <p:sp>
        <p:nvSpPr>
          <p:cNvPr id="5" name="页脚占位符 4">
            <a:extLst>
              <a:ext uri="{FF2B5EF4-FFF2-40B4-BE49-F238E27FC236}">
                <a16:creationId xmlns:a16="http://schemas.microsoft.com/office/drawing/2014/main" id="{3BC9E211-8F7A-4569-E993-39B9E10C6510}"/>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BAD822DE-8920-ABEF-B737-3D31C4AAF04E}"/>
              </a:ext>
            </a:extLst>
          </p:cNvPr>
          <p:cNvSpPr>
            <a:spLocks noGrp="1"/>
          </p:cNvSpPr>
          <p:nvPr>
            <p:ph type="sldNum" sz="quarter" idx="12"/>
          </p:nvPr>
        </p:nvSpPr>
        <p:spPr/>
        <p:txBody>
          <a:bodyPr/>
          <a:lstStyle/>
          <a:p>
            <a:fld id="{55E65301-E015-43B8-81E0-CA3E75984677}" type="slidenum">
              <a:rPr lang="zh-CN" altLang="en-US" smtClean="0"/>
              <a:t>‹#›</a:t>
            </a:fld>
            <a:endParaRPr lang="zh-CN" altLang="en-US"/>
          </a:p>
        </p:txBody>
      </p:sp>
    </p:spTree>
    <p:extLst>
      <p:ext uri="{BB962C8B-B14F-4D97-AF65-F5344CB8AC3E}">
        <p14:creationId xmlns:p14="http://schemas.microsoft.com/office/powerpoint/2010/main" val="128096249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CA779DC3-EB42-EADE-ADC4-8B3319D4735A}"/>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id="{9B93E582-66B0-EA92-B982-BE3FD4E4CE06}"/>
              </a:ext>
            </a:extLst>
          </p:cNvPr>
          <p:cNvSpPr>
            <a:spLocks noGrp="1"/>
          </p:cNvSpPr>
          <p:nvPr>
            <p:ph sz="half" idx="1"/>
          </p:nvPr>
        </p:nvSpPr>
        <p:spPr>
          <a:xfrm>
            <a:off x="838200" y="1825625"/>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内容占位符 3">
            <a:extLst>
              <a:ext uri="{FF2B5EF4-FFF2-40B4-BE49-F238E27FC236}">
                <a16:creationId xmlns:a16="http://schemas.microsoft.com/office/drawing/2014/main" id="{DBE24714-F8DF-3AC7-96DE-95D55BBF8DA4}"/>
              </a:ext>
            </a:extLst>
          </p:cNvPr>
          <p:cNvSpPr>
            <a:spLocks noGrp="1"/>
          </p:cNvSpPr>
          <p:nvPr>
            <p:ph sz="half" idx="2"/>
          </p:nvPr>
        </p:nvSpPr>
        <p:spPr>
          <a:xfrm>
            <a:off x="6172200" y="1825625"/>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日期占位符 4">
            <a:extLst>
              <a:ext uri="{FF2B5EF4-FFF2-40B4-BE49-F238E27FC236}">
                <a16:creationId xmlns:a16="http://schemas.microsoft.com/office/drawing/2014/main" id="{D9A7AEA4-F165-9D16-4903-4E531A577BF7}"/>
              </a:ext>
            </a:extLst>
          </p:cNvPr>
          <p:cNvSpPr>
            <a:spLocks noGrp="1"/>
          </p:cNvSpPr>
          <p:nvPr>
            <p:ph type="dt" sz="half" idx="10"/>
          </p:nvPr>
        </p:nvSpPr>
        <p:spPr/>
        <p:txBody>
          <a:bodyPr/>
          <a:lstStyle/>
          <a:p>
            <a:fld id="{5CB638FD-C022-4EE8-B779-6F2515CCE32F}" type="datetimeFigureOut">
              <a:rPr lang="zh-CN" altLang="en-US" smtClean="0"/>
              <a:t>2026/8/23</a:t>
            </a:fld>
            <a:endParaRPr lang="zh-CN" altLang="en-US"/>
          </a:p>
        </p:txBody>
      </p:sp>
      <p:sp>
        <p:nvSpPr>
          <p:cNvPr id="6" name="页脚占位符 5">
            <a:extLst>
              <a:ext uri="{FF2B5EF4-FFF2-40B4-BE49-F238E27FC236}">
                <a16:creationId xmlns:a16="http://schemas.microsoft.com/office/drawing/2014/main" id="{6B6ABD68-BD2F-9173-5CA9-3C077060BAC2}"/>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95669A50-645C-62FA-EFE4-FB0EE371923B}"/>
              </a:ext>
            </a:extLst>
          </p:cNvPr>
          <p:cNvSpPr>
            <a:spLocks noGrp="1"/>
          </p:cNvSpPr>
          <p:nvPr>
            <p:ph type="sldNum" sz="quarter" idx="12"/>
          </p:nvPr>
        </p:nvSpPr>
        <p:spPr/>
        <p:txBody>
          <a:bodyPr/>
          <a:lstStyle/>
          <a:p>
            <a:fld id="{55E65301-E015-43B8-81E0-CA3E75984677}" type="slidenum">
              <a:rPr lang="zh-CN" altLang="en-US" smtClean="0"/>
              <a:t>‹#›</a:t>
            </a:fld>
            <a:endParaRPr lang="zh-CN" altLang="en-US"/>
          </a:p>
        </p:txBody>
      </p:sp>
    </p:spTree>
    <p:extLst>
      <p:ext uri="{BB962C8B-B14F-4D97-AF65-F5344CB8AC3E}">
        <p14:creationId xmlns:p14="http://schemas.microsoft.com/office/powerpoint/2010/main" val="80832533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3B06AC4B-9836-F2E6-0C6C-AC4EB08BF32B}"/>
              </a:ext>
            </a:extLst>
          </p:cNvPr>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a:extLst>
              <a:ext uri="{FF2B5EF4-FFF2-40B4-BE49-F238E27FC236}">
                <a16:creationId xmlns:a16="http://schemas.microsoft.com/office/drawing/2014/main" id="{8C730E03-B4B6-F54C-176B-11976AA9C2A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a:extLst>
              <a:ext uri="{FF2B5EF4-FFF2-40B4-BE49-F238E27FC236}">
                <a16:creationId xmlns:a16="http://schemas.microsoft.com/office/drawing/2014/main" id="{C0FD6428-95D7-DFE4-ACF5-56D72FE00126}"/>
              </a:ext>
            </a:extLst>
          </p:cNvPr>
          <p:cNvSpPr>
            <a:spLocks noGrp="1"/>
          </p:cNvSpPr>
          <p:nvPr>
            <p:ph sz="half" idx="2"/>
          </p:nvPr>
        </p:nvSpPr>
        <p:spPr>
          <a:xfrm>
            <a:off x="839788" y="2505075"/>
            <a:ext cx="5157787"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文本占位符 4">
            <a:extLst>
              <a:ext uri="{FF2B5EF4-FFF2-40B4-BE49-F238E27FC236}">
                <a16:creationId xmlns:a16="http://schemas.microsoft.com/office/drawing/2014/main" id="{FB2E50AD-0CA3-C4B7-8612-7BB17DEC7BC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a:extLst>
              <a:ext uri="{FF2B5EF4-FFF2-40B4-BE49-F238E27FC236}">
                <a16:creationId xmlns:a16="http://schemas.microsoft.com/office/drawing/2014/main" id="{7700A942-7904-C5CF-6FD8-AAAC0EBB31B7}"/>
              </a:ext>
            </a:extLst>
          </p:cNvPr>
          <p:cNvSpPr>
            <a:spLocks noGrp="1"/>
          </p:cNvSpPr>
          <p:nvPr>
            <p:ph sz="quarter" idx="4"/>
          </p:nvPr>
        </p:nvSpPr>
        <p:spPr>
          <a:xfrm>
            <a:off x="6172200" y="2505075"/>
            <a:ext cx="5183188"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7" name="日期占位符 6">
            <a:extLst>
              <a:ext uri="{FF2B5EF4-FFF2-40B4-BE49-F238E27FC236}">
                <a16:creationId xmlns:a16="http://schemas.microsoft.com/office/drawing/2014/main" id="{39EC0825-CE01-DC60-12E7-74E5C139C295}"/>
              </a:ext>
            </a:extLst>
          </p:cNvPr>
          <p:cNvSpPr>
            <a:spLocks noGrp="1"/>
          </p:cNvSpPr>
          <p:nvPr>
            <p:ph type="dt" sz="half" idx="10"/>
          </p:nvPr>
        </p:nvSpPr>
        <p:spPr/>
        <p:txBody>
          <a:bodyPr/>
          <a:lstStyle/>
          <a:p>
            <a:fld id="{5CB638FD-C022-4EE8-B779-6F2515CCE32F}" type="datetimeFigureOut">
              <a:rPr lang="zh-CN" altLang="en-US" smtClean="0"/>
              <a:t>2026/8/23</a:t>
            </a:fld>
            <a:endParaRPr lang="zh-CN" altLang="en-US"/>
          </a:p>
        </p:txBody>
      </p:sp>
      <p:sp>
        <p:nvSpPr>
          <p:cNvPr id="8" name="页脚占位符 7">
            <a:extLst>
              <a:ext uri="{FF2B5EF4-FFF2-40B4-BE49-F238E27FC236}">
                <a16:creationId xmlns:a16="http://schemas.microsoft.com/office/drawing/2014/main" id="{0004BE16-0182-3327-1815-6C06304573A7}"/>
              </a:ext>
            </a:extLst>
          </p:cNvPr>
          <p:cNvSpPr>
            <a:spLocks noGrp="1"/>
          </p:cNvSpPr>
          <p:nvPr>
            <p:ph type="ftr" sz="quarter" idx="11"/>
          </p:nvPr>
        </p:nvSpPr>
        <p:spPr/>
        <p:txBody>
          <a:bodyPr/>
          <a:lstStyle/>
          <a:p>
            <a:endParaRPr lang="zh-CN" altLang="en-US"/>
          </a:p>
        </p:txBody>
      </p:sp>
      <p:sp>
        <p:nvSpPr>
          <p:cNvPr id="9" name="灯片编号占位符 8">
            <a:extLst>
              <a:ext uri="{FF2B5EF4-FFF2-40B4-BE49-F238E27FC236}">
                <a16:creationId xmlns:a16="http://schemas.microsoft.com/office/drawing/2014/main" id="{903CCC1F-EE97-04CA-FB09-95141D6813D0}"/>
              </a:ext>
            </a:extLst>
          </p:cNvPr>
          <p:cNvSpPr>
            <a:spLocks noGrp="1"/>
          </p:cNvSpPr>
          <p:nvPr>
            <p:ph type="sldNum" sz="quarter" idx="12"/>
          </p:nvPr>
        </p:nvSpPr>
        <p:spPr/>
        <p:txBody>
          <a:bodyPr/>
          <a:lstStyle/>
          <a:p>
            <a:fld id="{55E65301-E015-43B8-81E0-CA3E75984677}" type="slidenum">
              <a:rPr lang="zh-CN" altLang="en-US" smtClean="0"/>
              <a:t>‹#›</a:t>
            </a:fld>
            <a:endParaRPr lang="zh-CN" altLang="en-US"/>
          </a:p>
        </p:txBody>
      </p:sp>
    </p:spTree>
    <p:extLst>
      <p:ext uri="{BB962C8B-B14F-4D97-AF65-F5344CB8AC3E}">
        <p14:creationId xmlns:p14="http://schemas.microsoft.com/office/powerpoint/2010/main" val="17162512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27B719D7-C364-ADD9-42B7-AB7ABD5C857B}"/>
              </a:ext>
            </a:extLst>
          </p:cNvPr>
          <p:cNvSpPr>
            <a:spLocks noGrp="1"/>
          </p:cNvSpPr>
          <p:nvPr>
            <p:ph type="title"/>
          </p:nvPr>
        </p:nvSpPr>
        <p:spPr/>
        <p:txBody>
          <a:bodyPr/>
          <a:lstStyle/>
          <a:p>
            <a:r>
              <a:rPr lang="zh-CN" altLang="en-US"/>
              <a:t>单击此处编辑母版标题样式</a:t>
            </a:r>
          </a:p>
        </p:txBody>
      </p:sp>
      <p:sp>
        <p:nvSpPr>
          <p:cNvPr id="3" name="日期占位符 2">
            <a:extLst>
              <a:ext uri="{FF2B5EF4-FFF2-40B4-BE49-F238E27FC236}">
                <a16:creationId xmlns:a16="http://schemas.microsoft.com/office/drawing/2014/main" id="{235965E8-BD60-A282-C778-68A95B2171CE}"/>
              </a:ext>
            </a:extLst>
          </p:cNvPr>
          <p:cNvSpPr>
            <a:spLocks noGrp="1"/>
          </p:cNvSpPr>
          <p:nvPr>
            <p:ph type="dt" sz="half" idx="10"/>
          </p:nvPr>
        </p:nvSpPr>
        <p:spPr/>
        <p:txBody>
          <a:bodyPr/>
          <a:lstStyle/>
          <a:p>
            <a:fld id="{5CB638FD-C022-4EE8-B779-6F2515CCE32F}" type="datetimeFigureOut">
              <a:rPr lang="zh-CN" altLang="en-US" smtClean="0"/>
              <a:t>2026/8/23</a:t>
            </a:fld>
            <a:endParaRPr lang="zh-CN" altLang="en-US"/>
          </a:p>
        </p:txBody>
      </p:sp>
      <p:sp>
        <p:nvSpPr>
          <p:cNvPr id="4" name="页脚占位符 3">
            <a:extLst>
              <a:ext uri="{FF2B5EF4-FFF2-40B4-BE49-F238E27FC236}">
                <a16:creationId xmlns:a16="http://schemas.microsoft.com/office/drawing/2014/main" id="{4D6DDB97-FF01-A190-F12B-03706EF0E28C}"/>
              </a:ext>
            </a:extLst>
          </p:cNvPr>
          <p:cNvSpPr>
            <a:spLocks noGrp="1"/>
          </p:cNvSpPr>
          <p:nvPr>
            <p:ph type="ftr" sz="quarter" idx="11"/>
          </p:nvPr>
        </p:nvSpPr>
        <p:spPr/>
        <p:txBody>
          <a:bodyPr/>
          <a:lstStyle/>
          <a:p>
            <a:endParaRPr lang="zh-CN" altLang="en-US"/>
          </a:p>
        </p:txBody>
      </p:sp>
      <p:sp>
        <p:nvSpPr>
          <p:cNvPr id="5" name="灯片编号占位符 4">
            <a:extLst>
              <a:ext uri="{FF2B5EF4-FFF2-40B4-BE49-F238E27FC236}">
                <a16:creationId xmlns:a16="http://schemas.microsoft.com/office/drawing/2014/main" id="{786A738D-2C95-CA3D-7070-DDE504EF7391}"/>
              </a:ext>
            </a:extLst>
          </p:cNvPr>
          <p:cNvSpPr>
            <a:spLocks noGrp="1"/>
          </p:cNvSpPr>
          <p:nvPr>
            <p:ph type="sldNum" sz="quarter" idx="12"/>
          </p:nvPr>
        </p:nvSpPr>
        <p:spPr/>
        <p:txBody>
          <a:bodyPr/>
          <a:lstStyle/>
          <a:p>
            <a:fld id="{55E65301-E015-43B8-81E0-CA3E75984677}" type="slidenum">
              <a:rPr lang="zh-CN" altLang="en-US" smtClean="0"/>
              <a:t>‹#›</a:t>
            </a:fld>
            <a:endParaRPr lang="zh-CN" altLang="en-US"/>
          </a:p>
        </p:txBody>
      </p:sp>
    </p:spTree>
    <p:extLst>
      <p:ext uri="{BB962C8B-B14F-4D97-AF65-F5344CB8AC3E}">
        <p14:creationId xmlns:p14="http://schemas.microsoft.com/office/powerpoint/2010/main" val="177086572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a:extLst>
              <a:ext uri="{FF2B5EF4-FFF2-40B4-BE49-F238E27FC236}">
                <a16:creationId xmlns:a16="http://schemas.microsoft.com/office/drawing/2014/main" id="{BBF09B0B-69FC-3723-134C-A076798CD319}"/>
              </a:ext>
            </a:extLst>
          </p:cNvPr>
          <p:cNvSpPr>
            <a:spLocks noGrp="1"/>
          </p:cNvSpPr>
          <p:nvPr>
            <p:ph type="dt" sz="half" idx="10"/>
          </p:nvPr>
        </p:nvSpPr>
        <p:spPr/>
        <p:txBody>
          <a:bodyPr/>
          <a:lstStyle/>
          <a:p>
            <a:fld id="{5CB638FD-C022-4EE8-B779-6F2515CCE32F}" type="datetimeFigureOut">
              <a:rPr lang="zh-CN" altLang="en-US" smtClean="0"/>
              <a:t>2026/8/23</a:t>
            </a:fld>
            <a:endParaRPr lang="zh-CN" altLang="en-US"/>
          </a:p>
        </p:txBody>
      </p:sp>
      <p:sp>
        <p:nvSpPr>
          <p:cNvPr id="3" name="页脚占位符 2">
            <a:extLst>
              <a:ext uri="{FF2B5EF4-FFF2-40B4-BE49-F238E27FC236}">
                <a16:creationId xmlns:a16="http://schemas.microsoft.com/office/drawing/2014/main" id="{76CAD93E-AAD1-60E3-9D62-B804D997215B}"/>
              </a:ext>
            </a:extLst>
          </p:cNvPr>
          <p:cNvSpPr>
            <a:spLocks noGrp="1"/>
          </p:cNvSpPr>
          <p:nvPr>
            <p:ph type="ftr" sz="quarter" idx="11"/>
          </p:nvPr>
        </p:nvSpPr>
        <p:spPr/>
        <p:txBody>
          <a:bodyPr/>
          <a:lstStyle/>
          <a:p>
            <a:endParaRPr lang="zh-CN" altLang="en-US"/>
          </a:p>
        </p:txBody>
      </p:sp>
      <p:sp>
        <p:nvSpPr>
          <p:cNvPr id="4" name="灯片编号占位符 3">
            <a:extLst>
              <a:ext uri="{FF2B5EF4-FFF2-40B4-BE49-F238E27FC236}">
                <a16:creationId xmlns:a16="http://schemas.microsoft.com/office/drawing/2014/main" id="{5CD2DC23-64DB-31D7-19FE-8B2032C24494}"/>
              </a:ext>
            </a:extLst>
          </p:cNvPr>
          <p:cNvSpPr>
            <a:spLocks noGrp="1"/>
          </p:cNvSpPr>
          <p:nvPr>
            <p:ph type="sldNum" sz="quarter" idx="12"/>
          </p:nvPr>
        </p:nvSpPr>
        <p:spPr/>
        <p:txBody>
          <a:bodyPr/>
          <a:lstStyle/>
          <a:p>
            <a:fld id="{55E65301-E015-43B8-81E0-CA3E75984677}" type="slidenum">
              <a:rPr lang="zh-CN" altLang="en-US" smtClean="0"/>
              <a:t>‹#›</a:t>
            </a:fld>
            <a:endParaRPr lang="zh-CN" altLang="en-US"/>
          </a:p>
        </p:txBody>
      </p:sp>
    </p:spTree>
    <p:extLst>
      <p:ext uri="{BB962C8B-B14F-4D97-AF65-F5344CB8AC3E}">
        <p14:creationId xmlns:p14="http://schemas.microsoft.com/office/powerpoint/2010/main" val="20396450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389F7DD-EB5F-DC7E-A68C-E5D993DD216B}"/>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a:extLst>
              <a:ext uri="{FF2B5EF4-FFF2-40B4-BE49-F238E27FC236}">
                <a16:creationId xmlns:a16="http://schemas.microsoft.com/office/drawing/2014/main" id="{E13DEDFA-B196-AA7F-DA3D-49B7FC7B411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文本占位符 3">
            <a:extLst>
              <a:ext uri="{FF2B5EF4-FFF2-40B4-BE49-F238E27FC236}">
                <a16:creationId xmlns:a16="http://schemas.microsoft.com/office/drawing/2014/main" id="{AC26F217-017D-85F2-54C2-A2ACF834E26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a:extLst>
              <a:ext uri="{FF2B5EF4-FFF2-40B4-BE49-F238E27FC236}">
                <a16:creationId xmlns:a16="http://schemas.microsoft.com/office/drawing/2014/main" id="{98C50D2A-F932-57E9-0F8F-54CFE2ADB2E1}"/>
              </a:ext>
            </a:extLst>
          </p:cNvPr>
          <p:cNvSpPr>
            <a:spLocks noGrp="1"/>
          </p:cNvSpPr>
          <p:nvPr>
            <p:ph type="dt" sz="half" idx="10"/>
          </p:nvPr>
        </p:nvSpPr>
        <p:spPr/>
        <p:txBody>
          <a:bodyPr/>
          <a:lstStyle/>
          <a:p>
            <a:fld id="{5CB638FD-C022-4EE8-B779-6F2515CCE32F}" type="datetimeFigureOut">
              <a:rPr lang="zh-CN" altLang="en-US" smtClean="0"/>
              <a:t>2026/8/23</a:t>
            </a:fld>
            <a:endParaRPr lang="zh-CN" altLang="en-US"/>
          </a:p>
        </p:txBody>
      </p:sp>
      <p:sp>
        <p:nvSpPr>
          <p:cNvPr id="6" name="页脚占位符 5">
            <a:extLst>
              <a:ext uri="{FF2B5EF4-FFF2-40B4-BE49-F238E27FC236}">
                <a16:creationId xmlns:a16="http://schemas.microsoft.com/office/drawing/2014/main" id="{C1024F3B-A51C-53A3-078C-734BB337C2B8}"/>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47F23A76-86C5-115E-9FC3-1CA0780668C0}"/>
              </a:ext>
            </a:extLst>
          </p:cNvPr>
          <p:cNvSpPr>
            <a:spLocks noGrp="1"/>
          </p:cNvSpPr>
          <p:nvPr>
            <p:ph type="sldNum" sz="quarter" idx="12"/>
          </p:nvPr>
        </p:nvSpPr>
        <p:spPr/>
        <p:txBody>
          <a:bodyPr/>
          <a:lstStyle/>
          <a:p>
            <a:fld id="{55E65301-E015-43B8-81E0-CA3E75984677}" type="slidenum">
              <a:rPr lang="zh-CN" altLang="en-US" smtClean="0"/>
              <a:t>‹#›</a:t>
            </a:fld>
            <a:endParaRPr lang="zh-CN" altLang="en-US"/>
          </a:p>
        </p:txBody>
      </p:sp>
    </p:spTree>
    <p:extLst>
      <p:ext uri="{BB962C8B-B14F-4D97-AF65-F5344CB8AC3E}">
        <p14:creationId xmlns:p14="http://schemas.microsoft.com/office/powerpoint/2010/main" val="1580186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509032C9-3829-2D0F-0B22-35B7699112ED}"/>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a:extLst>
              <a:ext uri="{FF2B5EF4-FFF2-40B4-BE49-F238E27FC236}">
                <a16:creationId xmlns:a16="http://schemas.microsoft.com/office/drawing/2014/main" id="{25F40CC9-F2FF-95CD-6443-4FBBA8BD9C0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a:extLst>
              <a:ext uri="{FF2B5EF4-FFF2-40B4-BE49-F238E27FC236}">
                <a16:creationId xmlns:a16="http://schemas.microsoft.com/office/drawing/2014/main" id="{F90BF242-C48C-81DE-1CEB-28F2DB87B5C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a:extLst>
              <a:ext uri="{FF2B5EF4-FFF2-40B4-BE49-F238E27FC236}">
                <a16:creationId xmlns:a16="http://schemas.microsoft.com/office/drawing/2014/main" id="{B2205E7E-4D98-4359-BA93-58D00D582CE4}"/>
              </a:ext>
            </a:extLst>
          </p:cNvPr>
          <p:cNvSpPr>
            <a:spLocks noGrp="1"/>
          </p:cNvSpPr>
          <p:nvPr>
            <p:ph type="dt" sz="half" idx="10"/>
          </p:nvPr>
        </p:nvSpPr>
        <p:spPr/>
        <p:txBody>
          <a:bodyPr/>
          <a:lstStyle/>
          <a:p>
            <a:fld id="{5CB638FD-C022-4EE8-B779-6F2515CCE32F}" type="datetimeFigureOut">
              <a:rPr lang="zh-CN" altLang="en-US" smtClean="0"/>
              <a:t>2026/8/23</a:t>
            </a:fld>
            <a:endParaRPr lang="zh-CN" altLang="en-US"/>
          </a:p>
        </p:txBody>
      </p:sp>
      <p:sp>
        <p:nvSpPr>
          <p:cNvPr id="6" name="页脚占位符 5">
            <a:extLst>
              <a:ext uri="{FF2B5EF4-FFF2-40B4-BE49-F238E27FC236}">
                <a16:creationId xmlns:a16="http://schemas.microsoft.com/office/drawing/2014/main" id="{4C7A615C-BCE3-0088-1349-5CF61B6F5A63}"/>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9F00541B-A921-BE17-98DA-F885195E42A2}"/>
              </a:ext>
            </a:extLst>
          </p:cNvPr>
          <p:cNvSpPr>
            <a:spLocks noGrp="1"/>
          </p:cNvSpPr>
          <p:nvPr>
            <p:ph type="sldNum" sz="quarter" idx="12"/>
          </p:nvPr>
        </p:nvSpPr>
        <p:spPr/>
        <p:txBody>
          <a:bodyPr/>
          <a:lstStyle/>
          <a:p>
            <a:fld id="{55E65301-E015-43B8-81E0-CA3E75984677}" type="slidenum">
              <a:rPr lang="zh-CN" altLang="en-US" smtClean="0"/>
              <a:t>‹#›</a:t>
            </a:fld>
            <a:endParaRPr lang="zh-CN" altLang="en-US"/>
          </a:p>
        </p:txBody>
      </p:sp>
    </p:spTree>
    <p:extLst>
      <p:ext uri="{BB962C8B-B14F-4D97-AF65-F5344CB8AC3E}">
        <p14:creationId xmlns:p14="http://schemas.microsoft.com/office/powerpoint/2010/main" val="13200711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F4F40A6-A059-42C7-51AE-C7E1594ADCAC}"/>
              </a:ext>
            </a:extLst>
          </p:cNvPr>
          <p:cNvSpPr>
            <a:spLocks noGrp="1"/>
          </p:cNvSpPr>
          <p:nvPr>
            <p:ph type="title"/>
          </p:nvPr>
        </p:nvSpPr>
        <p:spPr/>
        <p:txBody>
          <a:bodyPr/>
          <a:lstStyle/>
          <a:p>
            <a:r>
              <a:rPr lang="zh-CN" altLang="en-US"/>
              <a:t>单击此处编辑母版标题样式</a:t>
            </a:r>
          </a:p>
        </p:txBody>
      </p:sp>
      <p:sp>
        <p:nvSpPr>
          <p:cNvPr id="3" name="竖排文字占位符 2">
            <a:extLst>
              <a:ext uri="{FF2B5EF4-FFF2-40B4-BE49-F238E27FC236}">
                <a16:creationId xmlns:a16="http://schemas.microsoft.com/office/drawing/2014/main" id="{DEC8DA50-B2FF-6D19-9A47-288EAA497FD7}"/>
              </a:ext>
            </a:extLst>
          </p:cNvPr>
          <p:cNvSpPr>
            <a:spLocks noGrp="1"/>
          </p:cNvSpPr>
          <p:nvPr>
            <p:ph type="body" orient="vert" idx="1"/>
          </p:nvPr>
        </p:nvSpPr>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2CC77270-4EB1-2816-13FC-1026D189231D}"/>
              </a:ext>
            </a:extLst>
          </p:cNvPr>
          <p:cNvSpPr>
            <a:spLocks noGrp="1"/>
          </p:cNvSpPr>
          <p:nvPr>
            <p:ph type="dt" sz="half" idx="10"/>
          </p:nvPr>
        </p:nvSpPr>
        <p:spPr/>
        <p:txBody>
          <a:bodyPr/>
          <a:lstStyle/>
          <a:p>
            <a:fld id="{5CB638FD-C022-4EE8-B779-6F2515CCE32F}" type="datetimeFigureOut">
              <a:rPr lang="zh-CN" altLang="en-US" smtClean="0"/>
              <a:t>2026/8/23</a:t>
            </a:fld>
            <a:endParaRPr lang="zh-CN" altLang="en-US"/>
          </a:p>
        </p:txBody>
      </p:sp>
      <p:sp>
        <p:nvSpPr>
          <p:cNvPr id="5" name="页脚占位符 4">
            <a:extLst>
              <a:ext uri="{FF2B5EF4-FFF2-40B4-BE49-F238E27FC236}">
                <a16:creationId xmlns:a16="http://schemas.microsoft.com/office/drawing/2014/main" id="{354EC2A7-2D26-6926-031B-44891C95DA8A}"/>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A58BF787-5A58-ED64-C7A5-BB6265DEBA05}"/>
              </a:ext>
            </a:extLst>
          </p:cNvPr>
          <p:cNvSpPr>
            <a:spLocks noGrp="1"/>
          </p:cNvSpPr>
          <p:nvPr>
            <p:ph type="sldNum" sz="quarter" idx="12"/>
          </p:nvPr>
        </p:nvSpPr>
        <p:spPr/>
        <p:txBody>
          <a:bodyPr/>
          <a:lstStyle/>
          <a:p>
            <a:fld id="{55E65301-E015-43B8-81E0-CA3E75984677}" type="slidenum">
              <a:rPr lang="zh-CN" altLang="en-US" smtClean="0"/>
              <a:t>‹#›</a:t>
            </a:fld>
            <a:endParaRPr lang="zh-CN" altLang="en-US"/>
          </a:p>
        </p:txBody>
      </p:sp>
    </p:spTree>
    <p:extLst>
      <p:ext uri="{BB962C8B-B14F-4D97-AF65-F5344CB8AC3E}">
        <p14:creationId xmlns:p14="http://schemas.microsoft.com/office/powerpoint/2010/main" val="19000440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a:extLst>
              <a:ext uri="{FF2B5EF4-FFF2-40B4-BE49-F238E27FC236}">
                <a16:creationId xmlns:a16="http://schemas.microsoft.com/office/drawing/2014/main" id="{2A067C93-A0AF-605F-3034-C3786C7A4605}"/>
              </a:ext>
            </a:extLst>
          </p:cNvPr>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a:extLst>
              <a:ext uri="{FF2B5EF4-FFF2-40B4-BE49-F238E27FC236}">
                <a16:creationId xmlns:a16="http://schemas.microsoft.com/office/drawing/2014/main" id="{00756B33-1631-932E-A5FD-48B28E2FE15A}"/>
              </a:ext>
            </a:extLst>
          </p:cNvPr>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24D651AF-9781-3C7B-24CB-97D46221D09D}"/>
              </a:ext>
            </a:extLst>
          </p:cNvPr>
          <p:cNvSpPr>
            <a:spLocks noGrp="1"/>
          </p:cNvSpPr>
          <p:nvPr>
            <p:ph type="dt" sz="half" idx="10"/>
          </p:nvPr>
        </p:nvSpPr>
        <p:spPr/>
        <p:txBody>
          <a:bodyPr/>
          <a:lstStyle/>
          <a:p>
            <a:fld id="{5CB638FD-C022-4EE8-B779-6F2515CCE32F}" type="datetimeFigureOut">
              <a:rPr lang="zh-CN" altLang="en-US" smtClean="0"/>
              <a:t>2026/8/23</a:t>
            </a:fld>
            <a:endParaRPr lang="zh-CN" altLang="en-US"/>
          </a:p>
        </p:txBody>
      </p:sp>
      <p:sp>
        <p:nvSpPr>
          <p:cNvPr id="5" name="页脚占位符 4">
            <a:extLst>
              <a:ext uri="{FF2B5EF4-FFF2-40B4-BE49-F238E27FC236}">
                <a16:creationId xmlns:a16="http://schemas.microsoft.com/office/drawing/2014/main" id="{C7520EBB-EE3C-D88A-06F2-142B3DB96CE8}"/>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03A457FB-A9E6-1913-2DA8-51982999573E}"/>
              </a:ext>
            </a:extLst>
          </p:cNvPr>
          <p:cNvSpPr>
            <a:spLocks noGrp="1"/>
          </p:cNvSpPr>
          <p:nvPr>
            <p:ph type="sldNum" sz="quarter" idx="12"/>
          </p:nvPr>
        </p:nvSpPr>
        <p:spPr/>
        <p:txBody>
          <a:bodyPr/>
          <a:lstStyle/>
          <a:p>
            <a:fld id="{55E65301-E015-43B8-81E0-CA3E75984677}" type="slidenum">
              <a:rPr lang="zh-CN" altLang="en-US" smtClean="0"/>
              <a:t>‹#›</a:t>
            </a:fld>
            <a:endParaRPr lang="zh-CN" altLang="en-US"/>
          </a:p>
        </p:txBody>
      </p:sp>
    </p:spTree>
    <p:extLst>
      <p:ext uri="{BB962C8B-B14F-4D97-AF65-F5344CB8AC3E}">
        <p14:creationId xmlns:p14="http://schemas.microsoft.com/office/powerpoint/2010/main" val="8365583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a:extLst>
              <a:ext uri="{FF2B5EF4-FFF2-40B4-BE49-F238E27FC236}">
                <a16:creationId xmlns:a16="http://schemas.microsoft.com/office/drawing/2014/main" id="{87F2EB82-3A99-E7E3-E86F-36141E9A8D9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a:extLst>
              <a:ext uri="{FF2B5EF4-FFF2-40B4-BE49-F238E27FC236}">
                <a16:creationId xmlns:a16="http://schemas.microsoft.com/office/drawing/2014/main" id="{EEF62CD2-C021-C204-0420-64CBA6FE4BB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4D683B26-949B-6FAF-4438-3774764A32D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CB638FD-C022-4EE8-B779-6F2515CCE32F}" type="datetimeFigureOut">
              <a:rPr lang="zh-CN" altLang="en-US" smtClean="0"/>
              <a:t>2026/8/23</a:t>
            </a:fld>
            <a:endParaRPr lang="zh-CN" altLang="en-US"/>
          </a:p>
        </p:txBody>
      </p:sp>
      <p:sp>
        <p:nvSpPr>
          <p:cNvPr id="5" name="页脚占位符 4">
            <a:extLst>
              <a:ext uri="{FF2B5EF4-FFF2-40B4-BE49-F238E27FC236}">
                <a16:creationId xmlns:a16="http://schemas.microsoft.com/office/drawing/2014/main" id="{E7D180D5-14F8-0A2A-DCD1-F6B8794C8B7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a:extLst>
              <a:ext uri="{FF2B5EF4-FFF2-40B4-BE49-F238E27FC236}">
                <a16:creationId xmlns:a16="http://schemas.microsoft.com/office/drawing/2014/main" id="{8DF1BB23-B13D-B8B4-E6A2-1506E697013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5E65301-E015-43B8-81E0-CA3E75984677}" type="slidenum">
              <a:rPr lang="zh-CN" altLang="en-US" smtClean="0"/>
              <a:t>‹#›</a:t>
            </a:fld>
            <a:endParaRPr lang="zh-CN" altLang="en-US"/>
          </a:p>
        </p:txBody>
      </p:sp>
    </p:spTree>
    <p:extLst>
      <p:ext uri="{BB962C8B-B14F-4D97-AF65-F5344CB8AC3E}">
        <p14:creationId xmlns:p14="http://schemas.microsoft.com/office/powerpoint/2010/main" val="94662675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 Id="rId9" Type="http://schemas.openxmlformats.org/officeDocument/2006/relationships/image" Target="../media/image8.png"/></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6.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13.png"/><Relationship Id="rId7" Type="http://schemas.openxmlformats.org/officeDocument/2006/relationships/image" Target="../media/image17.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16.png"/><Relationship Id="rId5" Type="http://schemas.openxmlformats.org/officeDocument/2006/relationships/image" Target="../media/image15.png"/><Relationship Id="rId10" Type="http://schemas.openxmlformats.org/officeDocument/2006/relationships/image" Target="../media/image20.png"/><Relationship Id="rId4" Type="http://schemas.openxmlformats.org/officeDocument/2006/relationships/image" Target="../media/image14.png"/><Relationship Id="rId9" Type="http://schemas.openxmlformats.org/officeDocument/2006/relationships/image" Target="../media/image19.png"/></Relationships>
</file>

<file path=ppt/slides/_rels/slide7.xml.rels><?xml version="1.0" encoding="UTF-8" standalone="yes"?>
<Relationships xmlns="http://schemas.openxmlformats.org/package/2006/relationships"><Relationship Id="rId8" Type="http://schemas.openxmlformats.org/officeDocument/2006/relationships/image" Target="../media/image26.png"/><Relationship Id="rId13" Type="http://schemas.openxmlformats.org/officeDocument/2006/relationships/image" Target="../media/image31.png"/><Relationship Id="rId3" Type="http://schemas.openxmlformats.org/officeDocument/2006/relationships/image" Target="../media/image21.png"/><Relationship Id="rId7" Type="http://schemas.openxmlformats.org/officeDocument/2006/relationships/image" Target="../media/image25.png"/><Relationship Id="rId12" Type="http://schemas.openxmlformats.org/officeDocument/2006/relationships/image" Target="../media/image30.png"/><Relationship Id="rId17" Type="http://schemas.openxmlformats.org/officeDocument/2006/relationships/image" Target="../media/image35.png"/><Relationship Id="rId2" Type="http://schemas.openxmlformats.org/officeDocument/2006/relationships/notesSlide" Target="../notesSlides/notesSlide7.xml"/><Relationship Id="rId16" Type="http://schemas.openxmlformats.org/officeDocument/2006/relationships/image" Target="../media/image34.png"/><Relationship Id="rId1" Type="http://schemas.openxmlformats.org/officeDocument/2006/relationships/slideLayout" Target="../slideLayouts/slideLayout2.xml"/><Relationship Id="rId6" Type="http://schemas.openxmlformats.org/officeDocument/2006/relationships/image" Target="../media/image24.png"/><Relationship Id="rId11" Type="http://schemas.openxmlformats.org/officeDocument/2006/relationships/image" Target="../media/image29.png"/><Relationship Id="rId5" Type="http://schemas.openxmlformats.org/officeDocument/2006/relationships/image" Target="../media/image23.png"/><Relationship Id="rId15" Type="http://schemas.openxmlformats.org/officeDocument/2006/relationships/image" Target="../media/image33.png"/><Relationship Id="rId10" Type="http://schemas.openxmlformats.org/officeDocument/2006/relationships/image" Target="../media/image28.png"/><Relationship Id="rId4" Type="http://schemas.openxmlformats.org/officeDocument/2006/relationships/image" Target="../media/image22.png"/><Relationship Id="rId9" Type="http://schemas.openxmlformats.org/officeDocument/2006/relationships/image" Target="../media/image27.png"/><Relationship Id="rId14" Type="http://schemas.openxmlformats.org/officeDocument/2006/relationships/image" Target="../media/image32.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8" Type="http://schemas.openxmlformats.org/officeDocument/2006/relationships/image" Target="../media/image41.png"/><Relationship Id="rId13" Type="http://schemas.openxmlformats.org/officeDocument/2006/relationships/image" Target="../media/image46.png"/><Relationship Id="rId3" Type="http://schemas.openxmlformats.org/officeDocument/2006/relationships/image" Target="../media/image36.png"/><Relationship Id="rId7" Type="http://schemas.openxmlformats.org/officeDocument/2006/relationships/image" Target="../media/image40.png"/><Relationship Id="rId12" Type="http://schemas.openxmlformats.org/officeDocument/2006/relationships/image" Target="../media/image45.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39.png"/><Relationship Id="rId11" Type="http://schemas.openxmlformats.org/officeDocument/2006/relationships/image" Target="../media/image44.png"/><Relationship Id="rId5" Type="http://schemas.openxmlformats.org/officeDocument/2006/relationships/image" Target="../media/image38.png"/><Relationship Id="rId10" Type="http://schemas.openxmlformats.org/officeDocument/2006/relationships/image" Target="../media/image43.png"/><Relationship Id="rId4" Type="http://schemas.openxmlformats.org/officeDocument/2006/relationships/image" Target="../media/image37.png"/><Relationship Id="rId9" Type="http://schemas.openxmlformats.org/officeDocument/2006/relationships/image" Target="../media/image42.png"/></Relationships>
</file>

<file path=ppt/slides/_rels/slide10.xml.rels><?xml version="1.0" encoding="UTF-8" standalone="yes"?>
<Relationships xmlns="http://schemas.openxmlformats.org/package/2006/relationships"><Relationship Id="rId8" Type="http://schemas.openxmlformats.org/officeDocument/2006/relationships/image" Target="../media/image52.png"/><Relationship Id="rId3" Type="http://schemas.openxmlformats.org/officeDocument/2006/relationships/image" Target="../media/image47.png"/><Relationship Id="rId7" Type="http://schemas.openxmlformats.org/officeDocument/2006/relationships/image" Target="../media/image51.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50.png"/><Relationship Id="rId11" Type="http://schemas.openxmlformats.org/officeDocument/2006/relationships/image" Target="../media/image55.png"/><Relationship Id="rId5" Type="http://schemas.openxmlformats.org/officeDocument/2006/relationships/image" Target="../media/image49.png"/><Relationship Id="rId10" Type="http://schemas.openxmlformats.org/officeDocument/2006/relationships/image" Target="../media/image54.png"/><Relationship Id="rId4" Type="http://schemas.openxmlformats.org/officeDocument/2006/relationships/image" Target="../media/image48.png"/><Relationship Id="rId9" Type="http://schemas.openxmlformats.org/officeDocument/2006/relationships/image" Target="../media/image53.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8" Type="http://schemas.openxmlformats.org/officeDocument/2006/relationships/image" Target="../media/image61.png"/><Relationship Id="rId3" Type="http://schemas.openxmlformats.org/officeDocument/2006/relationships/image" Target="../media/image56.png"/><Relationship Id="rId7" Type="http://schemas.openxmlformats.org/officeDocument/2006/relationships/image" Target="../media/image60.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59.png"/><Relationship Id="rId5" Type="http://schemas.openxmlformats.org/officeDocument/2006/relationships/image" Target="../media/image58.png"/><Relationship Id="rId4" Type="http://schemas.openxmlformats.org/officeDocument/2006/relationships/image" Target="../media/image57.png"/><Relationship Id="rId9" Type="http://schemas.openxmlformats.org/officeDocument/2006/relationships/image" Target="../media/image62.png"/></Relationships>
</file>

<file path=ppt/slides/_rels/slide13.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64.png"/><Relationship Id="rId5" Type="http://schemas.openxmlformats.org/officeDocument/2006/relationships/image" Target="../media/image61.png"/><Relationship Id="rId4" Type="http://schemas.openxmlformats.org/officeDocument/2006/relationships/image" Target="../media/image60.png"/></Relationships>
</file>

<file path=ppt/slides/_rels/slide14.xml.rels><?xml version="1.0" encoding="UTF-8" standalone="yes"?>
<Relationships xmlns="http://schemas.openxmlformats.org/package/2006/relationships"><Relationship Id="rId8" Type="http://schemas.openxmlformats.org/officeDocument/2006/relationships/image" Target="../media/image68.png"/><Relationship Id="rId3" Type="http://schemas.openxmlformats.org/officeDocument/2006/relationships/image" Target="../media/image65.png"/><Relationship Id="rId7" Type="http://schemas.openxmlformats.org/officeDocument/2006/relationships/image" Target="../media/image67.pn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66.png"/><Relationship Id="rId5" Type="http://schemas.openxmlformats.org/officeDocument/2006/relationships/image" Target="../media/image61.png"/><Relationship Id="rId4" Type="http://schemas.openxmlformats.org/officeDocument/2006/relationships/image" Target="../media/image60.png"/></Relationships>
</file>

<file path=ppt/slides/_rels/slide15.xml.rels><?xml version="1.0" encoding="UTF-8" standalone="yes"?>
<Relationships xmlns="http://schemas.openxmlformats.org/package/2006/relationships"><Relationship Id="rId8" Type="http://schemas.openxmlformats.org/officeDocument/2006/relationships/image" Target="../media/image74.png"/><Relationship Id="rId3" Type="http://schemas.openxmlformats.org/officeDocument/2006/relationships/image" Target="../media/image69.png"/><Relationship Id="rId7" Type="http://schemas.openxmlformats.org/officeDocument/2006/relationships/image" Target="../media/image73.pn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72.png"/><Relationship Id="rId11" Type="http://schemas.openxmlformats.org/officeDocument/2006/relationships/image" Target="../media/image75.png"/><Relationship Id="rId5" Type="http://schemas.openxmlformats.org/officeDocument/2006/relationships/image" Target="../media/image71.png"/><Relationship Id="rId10" Type="http://schemas.openxmlformats.org/officeDocument/2006/relationships/image" Target="../media/image61.png"/><Relationship Id="rId4" Type="http://schemas.openxmlformats.org/officeDocument/2006/relationships/image" Target="../media/image70.png"/><Relationship Id="rId9" Type="http://schemas.openxmlformats.org/officeDocument/2006/relationships/image" Target="../media/image60.png"/></Relationships>
</file>

<file path=ppt/slides/_rels/slide16.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77.png"/><Relationship Id="rId5" Type="http://schemas.openxmlformats.org/officeDocument/2006/relationships/image" Target="../media/image76.png"/><Relationship Id="rId4" Type="http://schemas.openxmlformats.org/officeDocument/2006/relationships/image" Target="../media/image61.pn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a:extLst>
              <a:ext uri="{FF2B5EF4-FFF2-40B4-BE49-F238E27FC236}">
                <a16:creationId xmlns:a16="http://schemas.microsoft.com/office/drawing/2014/main" id="{0E879E93-0365-AB94-2F37-2705C90AD4F1}"/>
              </a:ext>
            </a:extLst>
          </p:cNvPr>
          <p:cNvPicPr>
            <a:picLocks noChangeAspect="1"/>
          </p:cNvPicPr>
          <p:nvPr/>
        </p:nvPicPr>
        <p:blipFill>
          <a:blip r:embed="rId3"/>
          <a:stretch>
            <a:fillRect/>
          </a:stretch>
        </p:blipFill>
        <p:spPr>
          <a:xfrm>
            <a:off x="488897" y="301442"/>
            <a:ext cx="5029636" cy="960203"/>
          </a:xfrm>
          <a:prstGeom prst="rect">
            <a:avLst/>
          </a:prstGeom>
        </p:spPr>
      </p:pic>
      <p:grpSp>
        <p:nvGrpSpPr>
          <p:cNvPr id="9" name="组合 8">
            <a:extLst>
              <a:ext uri="{FF2B5EF4-FFF2-40B4-BE49-F238E27FC236}">
                <a16:creationId xmlns:a16="http://schemas.microsoft.com/office/drawing/2014/main" id="{12AF9DC7-2832-062F-2100-37D3F4250247}"/>
              </a:ext>
            </a:extLst>
          </p:cNvPr>
          <p:cNvGrpSpPr/>
          <p:nvPr/>
        </p:nvGrpSpPr>
        <p:grpSpPr>
          <a:xfrm>
            <a:off x="-112836" y="1604036"/>
            <a:ext cx="11930786" cy="4607329"/>
            <a:chOff x="-112836" y="1604036"/>
            <a:chExt cx="11930786" cy="4607329"/>
          </a:xfrm>
        </p:grpSpPr>
        <p:sp>
          <p:nvSpPr>
            <p:cNvPr id="4" name="文本框 3">
              <a:extLst>
                <a:ext uri="{FF2B5EF4-FFF2-40B4-BE49-F238E27FC236}">
                  <a16:creationId xmlns:a16="http://schemas.microsoft.com/office/drawing/2014/main" id="{DF287375-B23D-5008-2E3B-185488625E39}"/>
                </a:ext>
              </a:extLst>
            </p:cNvPr>
            <p:cNvSpPr txBox="1"/>
            <p:nvPr/>
          </p:nvSpPr>
          <p:spPr>
            <a:xfrm>
              <a:off x="-112836" y="1604036"/>
              <a:ext cx="11930786" cy="1446550"/>
            </a:xfrm>
            <a:prstGeom prst="rect">
              <a:avLst/>
            </a:prstGeom>
            <a:noFill/>
          </p:spPr>
          <p:txBody>
            <a:bodyPr wrap="square" rtlCol="0">
              <a:spAutoFit/>
            </a:bodyPr>
            <a:lstStyle/>
            <a:p>
              <a:pPr algn="ctr"/>
              <a:r>
                <a:rPr lang="en-US" altLang="zh-CN" sz="4400" b="1">
                  <a:latin typeface="Bell MT" panose="02020503060305020303" pitchFamily="18" charset="0"/>
                  <a:ea typeface="仿宋" panose="02010609060101010101" pitchFamily="49" charset="-122"/>
                </a:rPr>
                <a:t>   Self-Interacting and Multifield </a:t>
              </a:r>
            </a:p>
            <a:p>
              <a:pPr algn="ctr"/>
              <a:r>
                <a:rPr lang="en-US" altLang="zh-CN" sz="4400" b="1">
                  <a:latin typeface="Bell MT" panose="02020503060305020303" pitchFamily="18" charset="0"/>
                  <a:ea typeface="仿宋" panose="02010609060101010101" pitchFamily="49" charset="-122"/>
                </a:rPr>
                <a:t>     Fuzzy Dark Matter</a:t>
              </a:r>
              <a:endParaRPr lang="zh-CN" altLang="en-US" sz="4400" b="1">
                <a:latin typeface="Bell MT" panose="02020503060305020303" pitchFamily="18" charset="0"/>
                <a:ea typeface="仿宋" panose="02010609060101010101" pitchFamily="49" charset="-122"/>
              </a:endParaRPr>
            </a:p>
          </p:txBody>
        </p:sp>
        <p:sp>
          <p:nvSpPr>
            <p:cNvPr id="5" name="文本框 4">
              <a:extLst>
                <a:ext uri="{FF2B5EF4-FFF2-40B4-BE49-F238E27FC236}">
                  <a16:creationId xmlns:a16="http://schemas.microsoft.com/office/drawing/2014/main" id="{FAA733B6-4FD4-EAC4-DDF9-3B809DE09675}"/>
                </a:ext>
              </a:extLst>
            </p:cNvPr>
            <p:cNvSpPr txBox="1"/>
            <p:nvPr/>
          </p:nvSpPr>
          <p:spPr>
            <a:xfrm>
              <a:off x="2843399" y="3481473"/>
              <a:ext cx="6018316" cy="707886"/>
            </a:xfrm>
            <a:prstGeom prst="rect">
              <a:avLst/>
            </a:prstGeom>
            <a:noFill/>
          </p:spPr>
          <p:txBody>
            <a:bodyPr wrap="square" rtlCol="0">
              <a:spAutoFit/>
            </a:bodyPr>
            <a:lstStyle/>
            <a:p>
              <a:pPr algn="ctr"/>
              <a:r>
                <a:rPr lang="en-US" altLang="zh-CN" sz="2000">
                  <a:latin typeface="Bell MT" panose="02020503060305020303" pitchFamily="18" charset="0"/>
                  <a:ea typeface="楷体" panose="02010609060101010101" pitchFamily="49" charset="-122"/>
                </a:rPr>
                <a:t>Yu-Ming Yang </a:t>
              </a:r>
              <a:r>
                <a:rPr lang="en-US" altLang="zh-CN" sz="2000">
                  <a:latin typeface="楷体" panose="02010609060101010101" pitchFamily="49" charset="-122"/>
                  <a:ea typeface="楷体" panose="02010609060101010101" pitchFamily="49" charset="-122"/>
                </a:rPr>
                <a:t>(</a:t>
              </a:r>
              <a:r>
                <a:rPr lang="zh-CN" altLang="en-US" sz="2000">
                  <a:latin typeface="楷体" panose="02010609060101010101" pitchFamily="49" charset="-122"/>
                  <a:ea typeface="楷体" panose="02010609060101010101" pitchFamily="49" charset="-122"/>
                </a:rPr>
                <a:t>杨玉明</a:t>
              </a:r>
              <a:r>
                <a:rPr lang="en-US" altLang="zh-CN" sz="2000">
                  <a:latin typeface="楷体" panose="02010609060101010101" pitchFamily="49" charset="-122"/>
                  <a:ea typeface="楷体" panose="02010609060101010101" pitchFamily="49" charset="-122"/>
                </a:rPr>
                <a:t>)</a:t>
              </a:r>
            </a:p>
            <a:p>
              <a:pPr algn="ctr"/>
              <a:r>
                <a:rPr lang="en-US" altLang="zh-CN" sz="2000">
                  <a:latin typeface="Bell MT" panose="02020503060305020303" pitchFamily="18" charset="0"/>
                  <a:ea typeface="楷体" panose="02010609060101010101" pitchFamily="49" charset="-122"/>
                </a:rPr>
                <a:t>yangyuming@ihep.ac.cn</a:t>
              </a:r>
              <a:endParaRPr lang="zh-CN" altLang="en-US" sz="2000">
                <a:latin typeface="Bell MT" panose="02020503060305020303" pitchFamily="18" charset="0"/>
                <a:ea typeface="楷体" panose="02010609060101010101" pitchFamily="49" charset="-122"/>
              </a:endParaRPr>
            </a:p>
          </p:txBody>
        </p:sp>
        <p:sp>
          <p:nvSpPr>
            <p:cNvPr id="3" name="文本框 2">
              <a:extLst>
                <a:ext uri="{FF2B5EF4-FFF2-40B4-BE49-F238E27FC236}">
                  <a16:creationId xmlns:a16="http://schemas.microsoft.com/office/drawing/2014/main" id="{B31FFA69-FF0E-6744-84A4-6E18102623F5}"/>
                </a:ext>
              </a:extLst>
            </p:cNvPr>
            <p:cNvSpPr txBox="1"/>
            <p:nvPr/>
          </p:nvSpPr>
          <p:spPr>
            <a:xfrm>
              <a:off x="2587227" y="4571918"/>
              <a:ext cx="6924934" cy="646331"/>
            </a:xfrm>
            <a:prstGeom prst="rect">
              <a:avLst/>
            </a:prstGeom>
            <a:noFill/>
          </p:spPr>
          <p:txBody>
            <a:bodyPr wrap="square" rtlCol="0">
              <a:spAutoFit/>
            </a:bodyPr>
            <a:lstStyle/>
            <a:p>
              <a:pPr algn="ctr"/>
              <a:r>
                <a:rPr lang="en-US" altLang="zh-CN">
                  <a:latin typeface="Bell MT" panose="02020503060305020303" pitchFamily="18" charset="0"/>
                </a:rPr>
                <a:t>State Key Laboratory of Particle Astrophysics,</a:t>
              </a:r>
            </a:p>
            <a:p>
              <a:pPr algn="ctr"/>
              <a:r>
                <a:rPr lang="en-US" altLang="zh-CN">
                  <a:latin typeface="Bell MT" panose="02020503060305020303" pitchFamily="18" charset="0"/>
                </a:rPr>
                <a:t>Institute of High Energy Physics, CAS</a:t>
              </a:r>
              <a:endParaRPr lang="zh-CN" altLang="en-US">
                <a:latin typeface="Bell MT" panose="02020503060305020303" pitchFamily="18" charset="0"/>
              </a:endParaRPr>
            </a:p>
          </p:txBody>
        </p:sp>
        <p:sp>
          <p:nvSpPr>
            <p:cNvPr id="8" name="文本框 7">
              <a:extLst>
                <a:ext uri="{FF2B5EF4-FFF2-40B4-BE49-F238E27FC236}">
                  <a16:creationId xmlns:a16="http://schemas.microsoft.com/office/drawing/2014/main" id="{B24CD0F1-16B6-1DC6-87A9-20B8CBD48D46}"/>
                </a:ext>
              </a:extLst>
            </p:cNvPr>
            <p:cNvSpPr txBox="1"/>
            <p:nvPr/>
          </p:nvSpPr>
          <p:spPr>
            <a:xfrm>
              <a:off x="3211849" y="5842033"/>
              <a:ext cx="5553990" cy="369332"/>
            </a:xfrm>
            <a:prstGeom prst="rect">
              <a:avLst/>
            </a:prstGeom>
            <a:noFill/>
          </p:spPr>
          <p:txBody>
            <a:bodyPr wrap="square" rtlCol="0">
              <a:spAutoFit/>
            </a:bodyPr>
            <a:lstStyle/>
            <a:p>
              <a:pPr algn="ctr"/>
              <a:r>
                <a:rPr lang="en-US" altLang="zh-CN">
                  <a:latin typeface="Bell MT" panose="02020503060305020303" pitchFamily="18" charset="0"/>
                </a:rPr>
                <a:t>2026.08.24 @ Beijing</a:t>
              </a:r>
              <a:endParaRPr lang="zh-CN" altLang="en-US">
                <a:latin typeface="Bell MT" panose="02020503060305020303" pitchFamily="18" charset="0"/>
              </a:endParaRPr>
            </a:p>
          </p:txBody>
        </p:sp>
        <p:sp>
          <p:nvSpPr>
            <p:cNvPr id="7" name="文本框 6">
              <a:extLst>
                <a:ext uri="{FF2B5EF4-FFF2-40B4-BE49-F238E27FC236}">
                  <a16:creationId xmlns:a16="http://schemas.microsoft.com/office/drawing/2014/main" id="{D576DCDF-BBC7-3423-39B7-7E46A3EABA5F}"/>
                </a:ext>
              </a:extLst>
            </p:cNvPr>
            <p:cNvSpPr txBox="1"/>
            <p:nvPr/>
          </p:nvSpPr>
          <p:spPr>
            <a:xfrm>
              <a:off x="3387032" y="4220136"/>
              <a:ext cx="7983007" cy="400110"/>
            </a:xfrm>
            <a:prstGeom prst="rect">
              <a:avLst/>
            </a:prstGeom>
            <a:noFill/>
          </p:spPr>
          <p:txBody>
            <a:bodyPr wrap="square" rtlCol="0">
              <a:spAutoFit/>
            </a:bodyPr>
            <a:lstStyle/>
            <a:p>
              <a:r>
                <a:rPr lang="en-US" altLang="zh-CN" sz="2000">
                  <a:latin typeface="Bell MT" panose="02020503060305020303" pitchFamily="18" charset="0"/>
                  <a:ea typeface="楷体" panose="02010609060101010101" pitchFamily="49" charset="-122"/>
                </a:rPr>
                <a:t>Xiao-Jun Bi </a:t>
              </a:r>
              <a:r>
                <a:rPr lang="en-US" altLang="zh-CN"/>
                <a:t>(</a:t>
              </a:r>
              <a:r>
                <a:rPr lang="zh-CN" altLang="en-US" sz="2000">
                  <a:latin typeface="楷体" panose="02010609060101010101" pitchFamily="49" charset="-122"/>
                  <a:ea typeface="楷体" panose="02010609060101010101" pitchFamily="49" charset="-122"/>
                </a:rPr>
                <a:t>毕效军</a:t>
              </a:r>
              <a:r>
                <a:rPr lang="zh-CN" altLang="en-US"/>
                <a:t>）</a:t>
              </a:r>
              <a:r>
                <a:rPr lang="zh-CN" altLang="en-US" sz="2000">
                  <a:latin typeface="楷体" panose="02010609060101010101" pitchFamily="49" charset="-122"/>
                  <a:ea typeface="楷体" panose="02010609060101010101" pitchFamily="49" charset="-122"/>
                </a:rPr>
                <a:t>、</a:t>
              </a:r>
              <a:r>
                <a:rPr lang="en-US" altLang="zh-CN" sz="2000">
                  <a:latin typeface="Bell MT" panose="02020503060305020303" pitchFamily="18" charset="0"/>
                  <a:ea typeface="楷体" panose="02010609060101010101" pitchFamily="49" charset="-122"/>
                </a:rPr>
                <a:t>Peng-Fei Yin </a:t>
              </a:r>
              <a:r>
                <a:rPr lang="en-US" altLang="zh-CN"/>
                <a:t>(</a:t>
              </a:r>
              <a:r>
                <a:rPr lang="zh-CN" altLang="en-US" sz="2000">
                  <a:latin typeface="楷体" panose="02010609060101010101" pitchFamily="49" charset="-122"/>
                  <a:ea typeface="楷体" panose="02010609060101010101" pitchFamily="49" charset="-122"/>
                </a:rPr>
                <a:t>殷鹏飞</a:t>
              </a:r>
              <a:r>
                <a:rPr lang="zh-CN" altLang="en-US"/>
                <a:t>）</a:t>
              </a:r>
            </a:p>
          </p:txBody>
        </p:sp>
        <p:sp>
          <p:nvSpPr>
            <p:cNvPr id="6" name="文本框 5">
              <a:extLst>
                <a:ext uri="{FF2B5EF4-FFF2-40B4-BE49-F238E27FC236}">
                  <a16:creationId xmlns:a16="http://schemas.microsoft.com/office/drawing/2014/main" id="{74DB7E01-DA00-AEF8-ACBA-B528C08DD90F}"/>
                </a:ext>
              </a:extLst>
            </p:cNvPr>
            <p:cNvSpPr txBox="1"/>
            <p:nvPr/>
          </p:nvSpPr>
          <p:spPr>
            <a:xfrm>
              <a:off x="4371462" y="5385365"/>
              <a:ext cx="4827770" cy="369332"/>
            </a:xfrm>
            <a:prstGeom prst="rect">
              <a:avLst/>
            </a:prstGeom>
            <a:noFill/>
          </p:spPr>
          <p:txBody>
            <a:bodyPr wrap="square" rtlCol="0" anchor="ctr">
              <a:spAutoFit/>
            </a:bodyPr>
            <a:lstStyle/>
            <a:p>
              <a:r>
                <a:rPr lang="en-US" altLang="zh-CN">
                  <a:latin typeface="Bell MT" panose="02020503060305020303" pitchFamily="18" charset="0"/>
                </a:rPr>
                <a:t> 2nd New Horizons for Psi Workshop</a:t>
              </a:r>
              <a:endParaRPr lang="zh-CN" altLang="en-US">
                <a:latin typeface="楷体" panose="02010609060101010101" pitchFamily="49" charset="-122"/>
                <a:ea typeface="楷体" panose="02010609060101010101" pitchFamily="49" charset="-122"/>
              </a:endParaRPr>
            </a:p>
          </p:txBody>
        </p:sp>
      </p:grpSp>
    </p:spTree>
    <p:extLst>
      <p:ext uri="{BB962C8B-B14F-4D97-AF65-F5344CB8AC3E}">
        <p14:creationId xmlns:p14="http://schemas.microsoft.com/office/powerpoint/2010/main" val="35591746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a:extLst>
              <a:ext uri="{FF2B5EF4-FFF2-40B4-BE49-F238E27FC236}">
                <a16:creationId xmlns:a16="http://schemas.microsoft.com/office/drawing/2014/main" id="{5DD3C2EA-4381-F119-70F9-73890CC35A04}"/>
              </a:ext>
            </a:extLst>
          </p:cNvPr>
          <p:cNvSpPr txBox="1"/>
          <p:nvPr/>
        </p:nvSpPr>
        <p:spPr>
          <a:xfrm>
            <a:off x="969749" y="1498537"/>
            <a:ext cx="9309368" cy="3539430"/>
          </a:xfrm>
          <a:prstGeom prst="rect">
            <a:avLst/>
          </a:prstGeom>
          <a:noFill/>
        </p:spPr>
        <p:txBody>
          <a:bodyPr wrap="square" rtlCol="0">
            <a:spAutoFit/>
          </a:bodyPr>
          <a:lstStyle/>
          <a:p>
            <a:pPr marL="342900" indent="-342900">
              <a:buFont typeface="Arial" panose="020B0604020202020204" pitchFamily="34" charset="0"/>
              <a:buChar char="•"/>
            </a:pPr>
            <a:r>
              <a:rPr lang="en-US" altLang="zh-CN" sz="3200" b="1">
                <a:latin typeface="Bell MT" panose="02020503060305020303" pitchFamily="18" charset="0"/>
                <a:ea typeface="楷体" panose="02010609060101010101" pitchFamily="49" charset="-122"/>
              </a:rPr>
              <a:t>Motivation</a:t>
            </a:r>
          </a:p>
          <a:p>
            <a:endParaRPr lang="en-US" altLang="zh-CN" sz="3200" b="1">
              <a:latin typeface="Bell MT" panose="02020503060305020303" pitchFamily="18" charset="0"/>
              <a:ea typeface="楷体" panose="02010609060101010101" pitchFamily="49" charset="-122"/>
            </a:endParaRPr>
          </a:p>
          <a:p>
            <a:pPr marL="342900" indent="-342900">
              <a:buFont typeface="Arial" panose="020B0604020202020204" pitchFamily="34" charset="0"/>
              <a:buChar char="•"/>
            </a:pPr>
            <a:r>
              <a:rPr lang="en-US" altLang="zh-CN" sz="3200" b="1">
                <a:latin typeface="Bell MT" panose="02020503060305020303" pitchFamily="18" charset="0"/>
                <a:ea typeface="楷体" panose="02010609060101010101" pitchFamily="49" charset="-122"/>
              </a:rPr>
              <a:t>Self-Interacting Fuzzy Dark Matter</a:t>
            </a:r>
          </a:p>
          <a:p>
            <a:pPr marL="342900" indent="-342900">
              <a:buFont typeface="Arial" panose="020B0604020202020204" pitchFamily="34" charset="0"/>
              <a:buChar char="•"/>
            </a:pPr>
            <a:endParaRPr lang="en-US" altLang="zh-CN" sz="3200" b="1">
              <a:latin typeface="楷体" panose="02010609060101010101" pitchFamily="49" charset="-122"/>
              <a:ea typeface="楷体" panose="02010609060101010101" pitchFamily="49" charset="-122"/>
            </a:endParaRPr>
          </a:p>
          <a:p>
            <a:pPr marL="342900" indent="-342900">
              <a:buFont typeface="Arial" panose="020B0604020202020204" pitchFamily="34" charset="0"/>
              <a:buChar char="•"/>
            </a:pPr>
            <a:r>
              <a:rPr lang="en-US" altLang="zh-CN" sz="3200" b="1">
                <a:latin typeface="Bell MT" panose="02020503060305020303" pitchFamily="18" charset="0"/>
                <a:ea typeface="楷体" panose="02010609060101010101" pitchFamily="49" charset="-122"/>
              </a:rPr>
              <a:t>Multifield Fuzzy Dark Matter</a:t>
            </a:r>
          </a:p>
          <a:p>
            <a:pPr marL="342900" indent="-342900">
              <a:buFont typeface="Arial" panose="020B0604020202020204" pitchFamily="34" charset="0"/>
              <a:buChar char="•"/>
            </a:pPr>
            <a:endParaRPr lang="en-US" altLang="zh-CN" sz="3200" b="1">
              <a:latin typeface="Bell MT" panose="02020503060305020303" pitchFamily="18" charset="0"/>
              <a:ea typeface="楷体" panose="02010609060101010101" pitchFamily="49" charset="-122"/>
            </a:endParaRPr>
          </a:p>
          <a:p>
            <a:pPr marL="342900" indent="-342900">
              <a:buFont typeface="Arial" panose="020B0604020202020204" pitchFamily="34" charset="0"/>
              <a:buChar char="•"/>
            </a:pPr>
            <a:r>
              <a:rPr lang="en-US" altLang="zh-CN" sz="3200" b="1">
                <a:latin typeface="Bell MT" panose="02020503060305020303" pitchFamily="18" charset="0"/>
                <a:ea typeface="楷体" panose="02010609060101010101" pitchFamily="49" charset="-122"/>
              </a:rPr>
              <a:t>Summary</a:t>
            </a:r>
          </a:p>
        </p:txBody>
      </p:sp>
      <p:sp>
        <p:nvSpPr>
          <p:cNvPr id="5" name="矩形 4">
            <a:extLst>
              <a:ext uri="{FF2B5EF4-FFF2-40B4-BE49-F238E27FC236}">
                <a16:creationId xmlns:a16="http://schemas.microsoft.com/office/drawing/2014/main" id="{18B63C57-C180-1A62-5529-05856DF49182}"/>
              </a:ext>
            </a:extLst>
          </p:cNvPr>
          <p:cNvSpPr/>
          <p:nvPr/>
        </p:nvSpPr>
        <p:spPr>
          <a:xfrm>
            <a:off x="0" y="0"/>
            <a:ext cx="12192000" cy="862291"/>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altLang="zh-CN" sz="3200" b="1">
                <a:latin typeface="Bell MT" panose="02020503060305020303" pitchFamily="18" charset="0"/>
                <a:ea typeface="楷体" panose="02010609060101010101" pitchFamily="49" charset="-122"/>
              </a:rPr>
              <a:t> Outline</a:t>
            </a:r>
          </a:p>
        </p:txBody>
      </p:sp>
    </p:spTree>
    <p:extLst>
      <p:ext uri="{BB962C8B-B14F-4D97-AF65-F5344CB8AC3E}">
        <p14:creationId xmlns:p14="http://schemas.microsoft.com/office/powerpoint/2010/main" val="23741008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E9BF75-D0F2-862D-05EB-E69C8B0711EC}"/>
            </a:ext>
          </a:extLst>
        </p:cNvPr>
        <p:cNvGrpSpPr/>
        <p:nvPr/>
      </p:nvGrpSpPr>
      <p:grpSpPr>
        <a:xfrm>
          <a:off x="0" y="0"/>
          <a:ext cx="0" cy="0"/>
          <a:chOff x="0" y="0"/>
          <a:chExt cx="0" cy="0"/>
        </a:xfrm>
      </p:grpSpPr>
      <p:sp>
        <p:nvSpPr>
          <p:cNvPr id="4" name="文本框 3">
            <a:extLst>
              <a:ext uri="{FF2B5EF4-FFF2-40B4-BE49-F238E27FC236}">
                <a16:creationId xmlns:a16="http://schemas.microsoft.com/office/drawing/2014/main" id="{B75AF63E-2F66-CE16-784C-4D5E8F90C251}"/>
              </a:ext>
            </a:extLst>
          </p:cNvPr>
          <p:cNvSpPr txBox="1"/>
          <p:nvPr/>
        </p:nvSpPr>
        <p:spPr>
          <a:xfrm>
            <a:off x="969749" y="1498537"/>
            <a:ext cx="7400527" cy="3539430"/>
          </a:xfrm>
          <a:prstGeom prst="rect">
            <a:avLst/>
          </a:prstGeom>
          <a:noFill/>
        </p:spPr>
        <p:txBody>
          <a:bodyPr wrap="square" rtlCol="0">
            <a:spAutoFit/>
          </a:bodyPr>
          <a:lstStyle/>
          <a:p>
            <a:pPr marL="342900" indent="-342900">
              <a:buFont typeface="Arial" panose="020B0604020202020204" pitchFamily="34" charset="0"/>
              <a:buChar char="•"/>
            </a:pPr>
            <a:r>
              <a:rPr lang="en-US" altLang="zh-CN" sz="3200" b="1">
                <a:latin typeface="Bell MT" panose="02020503060305020303" pitchFamily="18" charset="0"/>
                <a:ea typeface="楷体" panose="02010609060101010101" pitchFamily="49" charset="-122"/>
              </a:rPr>
              <a:t>Motivation</a:t>
            </a:r>
          </a:p>
          <a:p>
            <a:endParaRPr lang="en-US" altLang="zh-CN" sz="3200" b="1">
              <a:latin typeface="Bell MT" panose="02020503060305020303" pitchFamily="18" charset="0"/>
              <a:ea typeface="楷体" panose="02010609060101010101" pitchFamily="49" charset="-122"/>
            </a:endParaRPr>
          </a:p>
          <a:p>
            <a:pPr marL="342900" indent="-342900">
              <a:buFont typeface="Arial" panose="020B0604020202020204" pitchFamily="34" charset="0"/>
              <a:buChar char="•"/>
            </a:pPr>
            <a:r>
              <a:rPr lang="en-US" altLang="zh-CN" sz="3200" b="1">
                <a:solidFill>
                  <a:schemeClr val="tx1">
                    <a:alpha val="20000"/>
                  </a:schemeClr>
                </a:solidFill>
                <a:latin typeface="Bell MT" panose="02020503060305020303" pitchFamily="18" charset="0"/>
                <a:ea typeface="楷体" panose="02010609060101010101" pitchFamily="49" charset="-122"/>
              </a:rPr>
              <a:t>Self-Interacting Fuzzy Dark Matter</a:t>
            </a:r>
          </a:p>
          <a:p>
            <a:pPr marL="342900" indent="-342900">
              <a:buFont typeface="Arial" panose="020B0604020202020204" pitchFamily="34" charset="0"/>
              <a:buChar char="•"/>
            </a:pPr>
            <a:endParaRPr lang="en-US" altLang="zh-CN" sz="3200" b="1">
              <a:solidFill>
                <a:schemeClr val="tx1">
                  <a:alpha val="20000"/>
                </a:schemeClr>
              </a:solidFill>
              <a:latin typeface="楷体" panose="02010609060101010101" pitchFamily="49" charset="-122"/>
              <a:ea typeface="楷体" panose="02010609060101010101" pitchFamily="49" charset="-122"/>
            </a:endParaRPr>
          </a:p>
          <a:p>
            <a:pPr marL="342900" indent="-342900">
              <a:buFont typeface="Arial" panose="020B0604020202020204" pitchFamily="34" charset="0"/>
              <a:buChar char="•"/>
            </a:pPr>
            <a:r>
              <a:rPr lang="en-US" altLang="zh-CN" sz="3200" b="1">
                <a:solidFill>
                  <a:schemeClr val="tx1">
                    <a:alpha val="20000"/>
                  </a:schemeClr>
                </a:solidFill>
                <a:latin typeface="Bell MT" panose="02020503060305020303" pitchFamily="18" charset="0"/>
                <a:ea typeface="楷体" panose="02010609060101010101" pitchFamily="49" charset="-122"/>
              </a:rPr>
              <a:t>Multifield Fuzzy Dark Matter</a:t>
            </a:r>
          </a:p>
          <a:p>
            <a:pPr marL="342900" indent="-342900">
              <a:buFont typeface="Arial" panose="020B0604020202020204" pitchFamily="34" charset="0"/>
              <a:buChar char="•"/>
            </a:pPr>
            <a:endParaRPr lang="en-US" altLang="zh-CN" sz="3200" b="1">
              <a:solidFill>
                <a:schemeClr val="tx1">
                  <a:alpha val="20000"/>
                </a:schemeClr>
              </a:solidFill>
              <a:latin typeface="Bell MT" panose="02020503060305020303" pitchFamily="18" charset="0"/>
              <a:ea typeface="楷体" panose="02010609060101010101" pitchFamily="49" charset="-122"/>
            </a:endParaRPr>
          </a:p>
          <a:p>
            <a:pPr marL="342900" indent="-342900">
              <a:buFont typeface="Arial" panose="020B0604020202020204" pitchFamily="34" charset="0"/>
              <a:buChar char="•"/>
            </a:pPr>
            <a:r>
              <a:rPr lang="en-US" altLang="zh-CN" sz="3200" b="1">
                <a:solidFill>
                  <a:schemeClr val="tx1">
                    <a:alpha val="20000"/>
                  </a:schemeClr>
                </a:solidFill>
                <a:latin typeface="Bell MT" panose="02020503060305020303" pitchFamily="18" charset="0"/>
                <a:ea typeface="楷体" panose="02010609060101010101" pitchFamily="49" charset="-122"/>
              </a:rPr>
              <a:t>Summary</a:t>
            </a:r>
          </a:p>
        </p:txBody>
      </p:sp>
      <p:sp>
        <p:nvSpPr>
          <p:cNvPr id="5" name="矩形 4">
            <a:extLst>
              <a:ext uri="{FF2B5EF4-FFF2-40B4-BE49-F238E27FC236}">
                <a16:creationId xmlns:a16="http://schemas.microsoft.com/office/drawing/2014/main" id="{9A23F114-5FD3-A998-6650-50BA76321043}"/>
              </a:ext>
            </a:extLst>
          </p:cNvPr>
          <p:cNvSpPr/>
          <p:nvPr/>
        </p:nvSpPr>
        <p:spPr>
          <a:xfrm>
            <a:off x="0" y="0"/>
            <a:ext cx="12192000" cy="862291"/>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altLang="zh-CN" sz="3200" b="1">
                <a:latin typeface="Bell MT" panose="02020503060305020303" pitchFamily="18" charset="0"/>
                <a:ea typeface="楷体" panose="02010609060101010101" pitchFamily="49" charset="-122"/>
              </a:rPr>
              <a:t> Outline</a:t>
            </a:r>
          </a:p>
        </p:txBody>
      </p:sp>
    </p:spTree>
    <p:extLst>
      <p:ext uri="{BB962C8B-B14F-4D97-AF65-F5344CB8AC3E}">
        <p14:creationId xmlns:p14="http://schemas.microsoft.com/office/powerpoint/2010/main" val="144206034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a:extLst>
              <a:ext uri="{FF2B5EF4-FFF2-40B4-BE49-F238E27FC236}">
                <a16:creationId xmlns:a16="http://schemas.microsoft.com/office/drawing/2014/main" id="{73B3FAF4-64D2-BC4B-43A8-09836B675552}"/>
              </a:ext>
            </a:extLst>
          </p:cNvPr>
          <p:cNvGrpSpPr/>
          <p:nvPr/>
        </p:nvGrpSpPr>
        <p:grpSpPr>
          <a:xfrm>
            <a:off x="461505" y="1029726"/>
            <a:ext cx="4520193" cy="3083081"/>
            <a:chOff x="584737" y="1835161"/>
            <a:chExt cx="4520193" cy="3083081"/>
          </a:xfrm>
        </p:grpSpPr>
        <p:pic>
          <p:nvPicPr>
            <p:cNvPr id="4" name="图片 3">
              <a:extLst>
                <a:ext uri="{FF2B5EF4-FFF2-40B4-BE49-F238E27FC236}">
                  <a16:creationId xmlns:a16="http://schemas.microsoft.com/office/drawing/2014/main" id="{213596B9-7960-7B9F-DAC7-3CE77CDCF9DC}"/>
                </a:ext>
              </a:extLst>
            </p:cNvPr>
            <p:cNvPicPr>
              <a:picLocks noChangeAspect="1"/>
            </p:cNvPicPr>
            <p:nvPr/>
          </p:nvPicPr>
          <p:blipFill>
            <a:blip r:embed="rId3"/>
            <a:stretch>
              <a:fillRect/>
            </a:stretch>
          </p:blipFill>
          <p:spPr>
            <a:xfrm>
              <a:off x="888977" y="2670837"/>
              <a:ext cx="2169502" cy="2247405"/>
            </a:xfrm>
            <a:prstGeom prst="rect">
              <a:avLst/>
            </a:prstGeom>
          </p:spPr>
        </p:pic>
        <p:sp>
          <p:nvSpPr>
            <p:cNvPr id="7" name="文本框 6">
              <a:extLst>
                <a:ext uri="{FF2B5EF4-FFF2-40B4-BE49-F238E27FC236}">
                  <a16:creationId xmlns:a16="http://schemas.microsoft.com/office/drawing/2014/main" id="{79B52547-9807-32CB-097B-497470888A8F}"/>
                </a:ext>
              </a:extLst>
            </p:cNvPr>
            <p:cNvSpPr txBox="1"/>
            <p:nvPr/>
          </p:nvSpPr>
          <p:spPr>
            <a:xfrm>
              <a:off x="584737" y="1835161"/>
              <a:ext cx="4520193" cy="646331"/>
            </a:xfrm>
            <a:prstGeom prst="rect">
              <a:avLst/>
            </a:prstGeom>
            <a:noFill/>
          </p:spPr>
          <p:txBody>
            <a:bodyPr wrap="square">
              <a:spAutoFit/>
            </a:bodyPr>
            <a:lstStyle/>
            <a:p>
              <a:r>
                <a:rPr lang="el-GR" altLang="zh-CN" sz="3600"/>
                <a:t>Λ</a:t>
              </a:r>
              <a:r>
                <a:rPr lang="en-US" altLang="zh-CN" sz="3600">
                  <a:latin typeface="Bell MT" panose="02020503060305020303" pitchFamily="18" charset="0"/>
                </a:rPr>
                <a:t>CDM model</a:t>
              </a:r>
              <a:endParaRPr lang="zh-CN" altLang="en-US" sz="3600">
                <a:latin typeface="Bell MT" panose="02020503060305020303" pitchFamily="18" charset="0"/>
              </a:endParaRPr>
            </a:p>
          </p:txBody>
        </p:sp>
      </p:grpSp>
      <p:grpSp>
        <p:nvGrpSpPr>
          <p:cNvPr id="3" name="组合 2">
            <a:extLst>
              <a:ext uri="{FF2B5EF4-FFF2-40B4-BE49-F238E27FC236}">
                <a16:creationId xmlns:a16="http://schemas.microsoft.com/office/drawing/2014/main" id="{34284727-B4B1-902D-D43C-96EA39CB6708}"/>
              </a:ext>
            </a:extLst>
          </p:cNvPr>
          <p:cNvGrpSpPr/>
          <p:nvPr/>
        </p:nvGrpSpPr>
        <p:grpSpPr>
          <a:xfrm>
            <a:off x="419941" y="1196945"/>
            <a:ext cx="11173169" cy="3357330"/>
            <a:chOff x="195153" y="549739"/>
            <a:chExt cx="11173169" cy="3357330"/>
          </a:xfrm>
        </p:grpSpPr>
        <p:sp>
          <p:nvSpPr>
            <p:cNvPr id="10" name="文本框 9">
              <a:extLst>
                <a:ext uri="{FF2B5EF4-FFF2-40B4-BE49-F238E27FC236}">
                  <a16:creationId xmlns:a16="http://schemas.microsoft.com/office/drawing/2014/main" id="{9BDF0996-54AF-0972-6C6B-DA682663BF4C}"/>
                </a:ext>
              </a:extLst>
            </p:cNvPr>
            <p:cNvSpPr txBox="1"/>
            <p:nvPr/>
          </p:nvSpPr>
          <p:spPr>
            <a:xfrm>
              <a:off x="195153" y="3537737"/>
              <a:ext cx="3457353" cy="369332"/>
            </a:xfrm>
            <a:prstGeom prst="rect">
              <a:avLst/>
            </a:prstGeom>
            <a:noFill/>
          </p:spPr>
          <p:txBody>
            <a:bodyPr wrap="square" rtlCol="0">
              <a:spAutoFit/>
            </a:bodyPr>
            <a:lstStyle/>
            <a:p>
              <a:pPr marL="285750" indent="-285750">
                <a:buFont typeface="Wingdings" panose="05000000000000000000" pitchFamily="2" charset="2"/>
                <a:buChar char="Ø"/>
              </a:pPr>
              <a:r>
                <a:rPr lang="en-US" altLang="zh-CN">
                  <a:latin typeface="Bell MT" panose="02020503060305020303" pitchFamily="18" charset="0"/>
                </a:rPr>
                <a:t>Large-scale structure</a:t>
              </a:r>
              <a:endParaRPr lang="zh-CN" altLang="en-US">
                <a:latin typeface="Bell MT" panose="02020503060305020303" pitchFamily="18" charset="0"/>
              </a:endParaRPr>
            </a:p>
          </p:txBody>
        </p:sp>
        <p:grpSp>
          <p:nvGrpSpPr>
            <p:cNvPr id="20" name="组合 19">
              <a:extLst>
                <a:ext uri="{FF2B5EF4-FFF2-40B4-BE49-F238E27FC236}">
                  <a16:creationId xmlns:a16="http://schemas.microsoft.com/office/drawing/2014/main" id="{4CFACC4E-D232-F55F-3F3A-20B3FEDC98C1}"/>
                </a:ext>
              </a:extLst>
            </p:cNvPr>
            <p:cNvGrpSpPr/>
            <p:nvPr/>
          </p:nvGrpSpPr>
          <p:grpSpPr>
            <a:xfrm>
              <a:off x="3451145" y="549739"/>
              <a:ext cx="7917177" cy="2748644"/>
              <a:chOff x="3451145" y="549739"/>
              <a:chExt cx="7917177" cy="2748644"/>
            </a:xfrm>
          </p:grpSpPr>
          <p:grpSp>
            <p:nvGrpSpPr>
              <p:cNvPr id="17" name="组合 16">
                <a:extLst>
                  <a:ext uri="{FF2B5EF4-FFF2-40B4-BE49-F238E27FC236}">
                    <a16:creationId xmlns:a16="http://schemas.microsoft.com/office/drawing/2014/main" id="{0B27ABE9-E538-B5BC-4FB5-D6E80DC2B322}"/>
                  </a:ext>
                </a:extLst>
              </p:cNvPr>
              <p:cNvGrpSpPr/>
              <p:nvPr/>
            </p:nvGrpSpPr>
            <p:grpSpPr>
              <a:xfrm>
                <a:off x="3451145" y="549739"/>
                <a:ext cx="7917177" cy="2748644"/>
                <a:chOff x="3400993" y="442862"/>
                <a:chExt cx="7917177" cy="2748644"/>
              </a:xfrm>
            </p:grpSpPr>
            <p:grpSp>
              <p:nvGrpSpPr>
                <p:cNvPr id="16" name="组合 15">
                  <a:extLst>
                    <a:ext uri="{FF2B5EF4-FFF2-40B4-BE49-F238E27FC236}">
                      <a16:creationId xmlns:a16="http://schemas.microsoft.com/office/drawing/2014/main" id="{CA70F191-9394-B737-C4FD-581976D26130}"/>
                    </a:ext>
                  </a:extLst>
                </p:cNvPr>
                <p:cNvGrpSpPr/>
                <p:nvPr/>
              </p:nvGrpSpPr>
              <p:grpSpPr>
                <a:xfrm>
                  <a:off x="3792121" y="442862"/>
                  <a:ext cx="7526049" cy="2748644"/>
                  <a:chOff x="3743634" y="427781"/>
                  <a:chExt cx="7526049" cy="2748644"/>
                </a:xfrm>
              </p:grpSpPr>
              <p:pic>
                <p:nvPicPr>
                  <p:cNvPr id="8" name="图片 7">
                    <a:extLst>
                      <a:ext uri="{FF2B5EF4-FFF2-40B4-BE49-F238E27FC236}">
                        <a16:creationId xmlns:a16="http://schemas.microsoft.com/office/drawing/2014/main" id="{CE409004-92BC-EEC6-0411-225825F501CB}"/>
                      </a:ext>
                    </a:extLst>
                  </p:cNvPr>
                  <p:cNvPicPr>
                    <a:picLocks noChangeAspect="1"/>
                  </p:cNvPicPr>
                  <p:nvPr/>
                </p:nvPicPr>
                <p:blipFill>
                  <a:blip r:embed="rId4"/>
                  <a:stretch>
                    <a:fillRect/>
                  </a:stretch>
                </p:blipFill>
                <p:spPr>
                  <a:xfrm>
                    <a:off x="3743634" y="1197855"/>
                    <a:ext cx="3392967" cy="1739898"/>
                  </a:xfrm>
                  <a:prstGeom prst="rect">
                    <a:avLst/>
                  </a:prstGeom>
                </p:spPr>
              </p:pic>
              <p:pic>
                <p:nvPicPr>
                  <p:cNvPr id="9" name="图片 8">
                    <a:extLst>
                      <a:ext uri="{FF2B5EF4-FFF2-40B4-BE49-F238E27FC236}">
                        <a16:creationId xmlns:a16="http://schemas.microsoft.com/office/drawing/2014/main" id="{68979164-F94D-FD51-811B-7AA8CA9503B6}"/>
                      </a:ext>
                    </a:extLst>
                  </p:cNvPr>
                  <p:cNvPicPr>
                    <a:picLocks noChangeAspect="1"/>
                  </p:cNvPicPr>
                  <p:nvPr/>
                </p:nvPicPr>
                <p:blipFill>
                  <a:blip r:embed="rId5"/>
                  <a:stretch>
                    <a:fillRect/>
                  </a:stretch>
                </p:blipFill>
                <p:spPr>
                  <a:xfrm>
                    <a:off x="7323577" y="427781"/>
                    <a:ext cx="3946106" cy="2748644"/>
                  </a:xfrm>
                  <a:prstGeom prst="rect">
                    <a:avLst/>
                  </a:prstGeom>
                </p:spPr>
              </p:pic>
            </p:grpSp>
            <p:sp>
              <p:nvSpPr>
                <p:cNvPr id="12" name="文本框 11">
                  <a:extLst>
                    <a:ext uri="{FF2B5EF4-FFF2-40B4-BE49-F238E27FC236}">
                      <a16:creationId xmlns:a16="http://schemas.microsoft.com/office/drawing/2014/main" id="{F835BA6D-6220-BA16-0800-79708F8232A1}"/>
                    </a:ext>
                  </a:extLst>
                </p:cNvPr>
                <p:cNvSpPr txBox="1"/>
                <p:nvPr/>
              </p:nvSpPr>
              <p:spPr>
                <a:xfrm>
                  <a:off x="3400993" y="542062"/>
                  <a:ext cx="4963366" cy="369332"/>
                </a:xfrm>
                <a:prstGeom prst="rect">
                  <a:avLst/>
                </a:prstGeom>
                <a:noFill/>
              </p:spPr>
              <p:txBody>
                <a:bodyPr wrap="square" rtlCol="0">
                  <a:spAutoFit/>
                </a:bodyPr>
                <a:lstStyle/>
                <a:p>
                  <a:pPr marL="285750" indent="-285750">
                    <a:buFont typeface="Wingdings" panose="05000000000000000000" pitchFamily="2" charset="2"/>
                    <a:buChar char="Ø"/>
                  </a:pPr>
                  <a:r>
                    <a:rPr lang="en-US" altLang="zh-CN">
                      <a:latin typeface="Bell MT" panose="02020503060305020303" pitchFamily="18" charset="0"/>
                    </a:rPr>
                    <a:t>CMB</a:t>
                  </a:r>
                  <a:endParaRPr lang="zh-CN" altLang="en-US">
                    <a:latin typeface="Bell MT" panose="02020503060305020303" pitchFamily="18" charset="0"/>
                  </a:endParaRPr>
                </a:p>
              </p:txBody>
            </p:sp>
          </p:grpSp>
          <p:sp>
            <p:nvSpPr>
              <p:cNvPr id="11" name="文本框 10">
                <a:extLst>
                  <a:ext uri="{FF2B5EF4-FFF2-40B4-BE49-F238E27FC236}">
                    <a16:creationId xmlns:a16="http://schemas.microsoft.com/office/drawing/2014/main" id="{1C77E38F-AA93-A22F-F158-3453728DD6AB}"/>
                  </a:ext>
                </a:extLst>
              </p:cNvPr>
              <p:cNvSpPr txBox="1"/>
              <p:nvPr/>
            </p:nvSpPr>
            <p:spPr>
              <a:xfrm>
                <a:off x="9797144" y="898920"/>
                <a:ext cx="1341911" cy="369332"/>
              </a:xfrm>
              <a:prstGeom prst="rect">
                <a:avLst/>
              </a:prstGeom>
              <a:noFill/>
            </p:spPr>
            <p:txBody>
              <a:bodyPr wrap="square" rtlCol="0">
                <a:spAutoFit/>
              </a:bodyPr>
              <a:lstStyle/>
              <a:p>
                <a:r>
                  <a:rPr lang="en-US" altLang="zh-CN" i="1">
                    <a:solidFill>
                      <a:srgbClr val="0070C0"/>
                    </a:solidFill>
                    <a:latin typeface="Calibri" panose="020F0502020204030204" pitchFamily="34" charset="0"/>
                    <a:ea typeface="Calibri" panose="020F0502020204030204" pitchFamily="34" charset="0"/>
                    <a:cs typeface="Calibri" panose="020F0502020204030204" pitchFamily="34" charset="0"/>
                  </a:rPr>
                  <a:t>Planck 2018</a:t>
                </a:r>
                <a:endParaRPr lang="zh-CN" altLang="en-US" i="1">
                  <a:solidFill>
                    <a:srgbClr val="0070C0"/>
                  </a:solidFill>
                  <a:latin typeface="Calibri" panose="020F0502020204030204" pitchFamily="34" charset="0"/>
                  <a:cs typeface="Calibri" panose="020F0502020204030204" pitchFamily="34" charset="0"/>
                </a:endParaRPr>
              </a:p>
            </p:txBody>
          </p:sp>
        </p:grpSp>
      </p:grpSp>
      <p:sp>
        <p:nvSpPr>
          <p:cNvPr id="5" name="矩形 4">
            <a:extLst>
              <a:ext uri="{FF2B5EF4-FFF2-40B4-BE49-F238E27FC236}">
                <a16:creationId xmlns:a16="http://schemas.microsoft.com/office/drawing/2014/main" id="{CB5C1BCA-FD47-37A1-BE9B-10067E5642E3}"/>
              </a:ext>
            </a:extLst>
          </p:cNvPr>
          <p:cNvSpPr/>
          <p:nvPr/>
        </p:nvSpPr>
        <p:spPr>
          <a:xfrm>
            <a:off x="0" y="0"/>
            <a:ext cx="12192000" cy="862291"/>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altLang="zh-CN" sz="3200" b="1">
                <a:latin typeface="Bell MT" panose="02020503060305020303" pitchFamily="18" charset="0"/>
                <a:ea typeface="楷体" panose="02010609060101010101" pitchFamily="49" charset="-122"/>
              </a:rPr>
              <a:t> Motivation</a:t>
            </a:r>
          </a:p>
        </p:txBody>
      </p:sp>
      <p:pic>
        <p:nvPicPr>
          <p:cNvPr id="6" name="图片 5">
            <a:extLst>
              <a:ext uri="{FF2B5EF4-FFF2-40B4-BE49-F238E27FC236}">
                <a16:creationId xmlns:a16="http://schemas.microsoft.com/office/drawing/2014/main" id="{97BF851F-03E2-A9E9-24FE-34688503FFED}"/>
              </a:ext>
            </a:extLst>
          </p:cNvPr>
          <p:cNvPicPr>
            <a:picLocks noChangeAspect="1"/>
          </p:cNvPicPr>
          <p:nvPr/>
        </p:nvPicPr>
        <p:blipFill>
          <a:blip r:embed="rId6"/>
          <a:stretch>
            <a:fillRect/>
          </a:stretch>
        </p:blipFill>
        <p:spPr>
          <a:xfrm>
            <a:off x="673690" y="4626411"/>
            <a:ext cx="2169503" cy="2173655"/>
          </a:xfrm>
          <a:prstGeom prst="rect">
            <a:avLst/>
          </a:prstGeom>
        </p:spPr>
      </p:pic>
      <p:pic>
        <p:nvPicPr>
          <p:cNvPr id="19" name="图片 18">
            <a:extLst>
              <a:ext uri="{FF2B5EF4-FFF2-40B4-BE49-F238E27FC236}">
                <a16:creationId xmlns:a16="http://schemas.microsoft.com/office/drawing/2014/main" id="{B023931C-8637-DCC9-F8D6-C9F1D2EA33CB}"/>
              </a:ext>
            </a:extLst>
          </p:cNvPr>
          <p:cNvPicPr>
            <a:picLocks noChangeAspect="1"/>
          </p:cNvPicPr>
          <p:nvPr/>
        </p:nvPicPr>
        <p:blipFill>
          <a:blip r:embed="rId7"/>
          <a:stretch>
            <a:fillRect/>
          </a:stretch>
        </p:blipFill>
        <p:spPr>
          <a:xfrm>
            <a:off x="6369254" y="4872695"/>
            <a:ext cx="2423973" cy="1542701"/>
          </a:xfrm>
          <a:prstGeom prst="rect">
            <a:avLst/>
          </a:prstGeom>
        </p:spPr>
      </p:pic>
      <p:pic>
        <p:nvPicPr>
          <p:cNvPr id="21" name="图片 20">
            <a:extLst>
              <a:ext uri="{FF2B5EF4-FFF2-40B4-BE49-F238E27FC236}">
                <a16:creationId xmlns:a16="http://schemas.microsoft.com/office/drawing/2014/main" id="{C0B4B45A-664B-7DB4-99AA-3A513E89202F}"/>
              </a:ext>
            </a:extLst>
          </p:cNvPr>
          <p:cNvPicPr>
            <a:picLocks noChangeAspect="1"/>
          </p:cNvPicPr>
          <p:nvPr/>
        </p:nvPicPr>
        <p:blipFill>
          <a:blip r:embed="rId8"/>
          <a:stretch>
            <a:fillRect/>
          </a:stretch>
        </p:blipFill>
        <p:spPr>
          <a:xfrm>
            <a:off x="3176866" y="4998709"/>
            <a:ext cx="2858715" cy="1403010"/>
          </a:xfrm>
          <a:prstGeom prst="rect">
            <a:avLst/>
          </a:prstGeom>
        </p:spPr>
      </p:pic>
      <p:sp>
        <p:nvSpPr>
          <p:cNvPr id="22" name="文本框 21">
            <a:extLst>
              <a:ext uri="{FF2B5EF4-FFF2-40B4-BE49-F238E27FC236}">
                <a16:creationId xmlns:a16="http://schemas.microsoft.com/office/drawing/2014/main" id="{1F55FD11-5563-3780-62FF-8526334D464A}"/>
              </a:ext>
            </a:extLst>
          </p:cNvPr>
          <p:cNvSpPr txBox="1"/>
          <p:nvPr/>
        </p:nvSpPr>
        <p:spPr>
          <a:xfrm>
            <a:off x="6096000" y="4194777"/>
            <a:ext cx="3840188" cy="369332"/>
          </a:xfrm>
          <a:prstGeom prst="rect">
            <a:avLst/>
          </a:prstGeom>
          <a:noFill/>
        </p:spPr>
        <p:txBody>
          <a:bodyPr wrap="square" rtlCol="0">
            <a:spAutoFit/>
          </a:bodyPr>
          <a:lstStyle/>
          <a:p>
            <a:pPr marL="285750" indent="-285750">
              <a:buFont typeface="Wingdings" panose="05000000000000000000" pitchFamily="2" charset="2"/>
              <a:buChar char="Ø"/>
            </a:pPr>
            <a:r>
              <a:rPr lang="en-US" altLang="zh-CN">
                <a:latin typeface="Bell MT" panose="02020503060305020303" pitchFamily="18" charset="0"/>
              </a:rPr>
              <a:t>Galaxy rotation curve</a:t>
            </a:r>
            <a:endParaRPr lang="zh-CN" altLang="en-US">
              <a:latin typeface="Bell MT" panose="02020503060305020303" pitchFamily="18" charset="0"/>
            </a:endParaRPr>
          </a:p>
        </p:txBody>
      </p:sp>
      <p:sp>
        <p:nvSpPr>
          <p:cNvPr id="23" name="文本框 22">
            <a:extLst>
              <a:ext uri="{FF2B5EF4-FFF2-40B4-BE49-F238E27FC236}">
                <a16:creationId xmlns:a16="http://schemas.microsoft.com/office/drawing/2014/main" id="{7E3AE6EE-0A2E-949E-E590-2A60FA32D48E}"/>
              </a:ext>
            </a:extLst>
          </p:cNvPr>
          <p:cNvSpPr txBox="1"/>
          <p:nvPr/>
        </p:nvSpPr>
        <p:spPr>
          <a:xfrm>
            <a:off x="3176866" y="4201010"/>
            <a:ext cx="3609663" cy="369332"/>
          </a:xfrm>
          <a:prstGeom prst="rect">
            <a:avLst/>
          </a:prstGeom>
          <a:noFill/>
        </p:spPr>
        <p:txBody>
          <a:bodyPr wrap="square" rtlCol="0">
            <a:spAutoFit/>
          </a:bodyPr>
          <a:lstStyle/>
          <a:p>
            <a:pPr marL="285750" indent="-285750">
              <a:buFont typeface="Wingdings" panose="05000000000000000000" pitchFamily="2" charset="2"/>
              <a:buChar char="Ø"/>
            </a:pPr>
            <a:r>
              <a:rPr lang="en-US" altLang="zh-CN">
                <a:latin typeface="Bell MT" panose="02020503060305020303" pitchFamily="18" charset="0"/>
              </a:rPr>
              <a:t>Bullet cluster</a:t>
            </a:r>
            <a:endParaRPr lang="zh-CN" altLang="en-US">
              <a:latin typeface="Bell MT" panose="02020503060305020303" pitchFamily="18" charset="0"/>
            </a:endParaRPr>
          </a:p>
        </p:txBody>
      </p:sp>
      <p:pic>
        <p:nvPicPr>
          <p:cNvPr id="13" name="图片 12">
            <a:extLst>
              <a:ext uri="{FF2B5EF4-FFF2-40B4-BE49-F238E27FC236}">
                <a16:creationId xmlns:a16="http://schemas.microsoft.com/office/drawing/2014/main" id="{62D64AFD-F76D-F136-80AB-0D5BE2A76D57}"/>
              </a:ext>
            </a:extLst>
          </p:cNvPr>
          <p:cNvPicPr>
            <a:picLocks noChangeAspect="1"/>
          </p:cNvPicPr>
          <p:nvPr/>
        </p:nvPicPr>
        <p:blipFill>
          <a:blip r:embed="rId9"/>
          <a:stretch>
            <a:fillRect/>
          </a:stretch>
        </p:blipFill>
        <p:spPr>
          <a:xfrm>
            <a:off x="9236055" y="4813297"/>
            <a:ext cx="2484580" cy="1616331"/>
          </a:xfrm>
          <a:prstGeom prst="rect">
            <a:avLst/>
          </a:prstGeom>
        </p:spPr>
      </p:pic>
      <p:sp>
        <p:nvSpPr>
          <p:cNvPr id="14" name="文本框 13">
            <a:extLst>
              <a:ext uri="{FF2B5EF4-FFF2-40B4-BE49-F238E27FC236}">
                <a16:creationId xmlns:a16="http://schemas.microsoft.com/office/drawing/2014/main" id="{8B282A0C-00CB-D647-B1D9-7DD2AEC12AF5}"/>
              </a:ext>
            </a:extLst>
          </p:cNvPr>
          <p:cNvSpPr txBox="1"/>
          <p:nvPr/>
        </p:nvSpPr>
        <p:spPr>
          <a:xfrm>
            <a:off x="9005235" y="4194777"/>
            <a:ext cx="3053799" cy="369332"/>
          </a:xfrm>
          <a:prstGeom prst="rect">
            <a:avLst/>
          </a:prstGeom>
          <a:noFill/>
        </p:spPr>
        <p:txBody>
          <a:bodyPr wrap="square" rtlCol="0">
            <a:spAutoFit/>
          </a:bodyPr>
          <a:lstStyle/>
          <a:p>
            <a:pPr marL="285750" indent="-285750">
              <a:buFont typeface="Wingdings" panose="05000000000000000000" pitchFamily="2" charset="2"/>
              <a:buChar char="Ø"/>
            </a:pPr>
            <a:r>
              <a:rPr lang="en-US" altLang="zh-CN">
                <a:latin typeface="Bell MT" panose="02020503060305020303" pitchFamily="18" charset="0"/>
              </a:rPr>
              <a:t>Gravitational lensing</a:t>
            </a:r>
            <a:endParaRPr lang="zh-CN" altLang="en-US">
              <a:latin typeface="Bell MT" panose="02020503060305020303" pitchFamily="18" charset="0"/>
            </a:endParaRPr>
          </a:p>
        </p:txBody>
      </p:sp>
    </p:spTree>
    <p:extLst>
      <p:ext uri="{BB962C8B-B14F-4D97-AF65-F5344CB8AC3E}">
        <p14:creationId xmlns:p14="http://schemas.microsoft.com/office/powerpoint/2010/main" val="46520627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9" name="组合 28">
            <a:extLst>
              <a:ext uri="{FF2B5EF4-FFF2-40B4-BE49-F238E27FC236}">
                <a16:creationId xmlns:a16="http://schemas.microsoft.com/office/drawing/2014/main" id="{6C16510A-CDD2-FC60-2BDE-262C610A0CE4}"/>
              </a:ext>
            </a:extLst>
          </p:cNvPr>
          <p:cNvGrpSpPr/>
          <p:nvPr/>
        </p:nvGrpSpPr>
        <p:grpSpPr>
          <a:xfrm>
            <a:off x="50064" y="952049"/>
            <a:ext cx="12141936" cy="2836514"/>
            <a:chOff x="4795290" y="961503"/>
            <a:chExt cx="12141936" cy="2836514"/>
          </a:xfrm>
        </p:grpSpPr>
        <p:grpSp>
          <p:nvGrpSpPr>
            <p:cNvPr id="12" name="组合 11">
              <a:extLst>
                <a:ext uri="{FF2B5EF4-FFF2-40B4-BE49-F238E27FC236}">
                  <a16:creationId xmlns:a16="http://schemas.microsoft.com/office/drawing/2014/main" id="{C548C1BF-DB16-9BB3-0824-55B8C6D4D6F8}"/>
                </a:ext>
              </a:extLst>
            </p:cNvPr>
            <p:cNvGrpSpPr/>
            <p:nvPr/>
          </p:nvGrpSpPr>
          <p:grpSpPr>
            <a:xfrm>
              <a:off x="4795290" y="961503"/>
              <a:ext cx="5526374" cy="2584598"/>
              <a:chOff x="5036270" y="279070"/>
              <a:chExt cx="5526374" cy="2584598"/>
            </a:xfrm>
          </p:grpSpPr>
          <p:pic>
            <p:nvPicPr>
              <p:cNvPr id="2" name="图片 1">
                <a:extLst>
                  <a:ext uri="{FF2B5EF4-FFF2-40B4-BE49-F238E27FC236}">
                    <a16:creationId xmlns:a16="http://schemas.microsoft.com/office/drawing/2014/main" id="{6347C04A-10BC-CD61-4591-64F8A6719C74}"/>
                  </a:ext>
                </a:extLst>
              </p:cNvPr>
              <p:cNvPicPr>
                <a:picLocks noChangeAspect="1"/>
              </p:cNvPicPr>
              <p:nvPr/>
            </p:nvPicPr>
            <p:blipFill>
              <a:blip r:embed="rId3"/>
              <a:stretch>
                <a:fillRect/>
              </a:stretch>
            </p:blipFill>
            <p:spPr>
              <a:xfrm>
                <a:off x="5036270" y="748677"/>
                <a:ext cx="5526374" cy="2114991"/>
              </a:xfrm>
              <a:prstGeom prst="rect">
                <a:avLst/>
              </a:prstGeom>
            </p:spPr>
          </p:pic>
          <p:sp>
            <p:nvSpPr>
              <p:cNvPr id="4" name="文本框 3">
                <a:extLst>
                  <a:ext uri="{FF2B5EF4-FFF2-40B4-BE49-F238E27FC236}">
                    <a16:creationId xmlns:a16="http://schemas.microsoft.com/office/drawing/2014/main" id="{EC7F3C7D-649E-3646-1118-056E51866D20}"/>
                  </a:ext>
                </a:extLst>
              </p:cNvPr>
              <p:cNvSpPr txBox="1"/>
              <p:nvPr/>
            </p:nvSpPr>
            <p:spPr>
              <a:xfrm>
                <a:off x="5109925" y="279070"/>
                <a:ext cx="4423220" cy="369332"/>
              </a:xfrm>
              <a:prstGeom prst="rect">
                <a:avLst/>
              </a:prstGeom>
              <a:noFill/>
            </p:spPr>
            <p:txBody>
              <a:bodyPr wrap="square" rtlCol="0">
                <a:spAutoFit/>
              </a:bodyPr>
              <a:lstStyle/>
              <a:p>
                <a:pPr marL="285750" indent="-285750">
                  <a:buFont typeface="Wingdings" panose="05000000000000000000" pitchFamily="2" charset="2"/>
                  <a:buChar char="Ø"/>
                </a:pPr>
                <a:r>
                  <a:rPr lang="en-US" altLang="zh-CN">
                    <a:latin typeface="Bell MT" panose="02020503060305020303" pitchFamily="18" charset="0"/>
                  </a:rPr>
                  <a:t>Core-cusp problem</a:t>
                </a:r>
                <a:endParaRPr lang="zh-CN" altLang="en-US">
                  <a:latin typeface="Bell MT" panose="02020503060305020303" pitchFamily="18" charset="0"/>
                </a:endParaRPr>
              </a:p>
            </p:txBody>
          </p:sp>
        </p:grpSp>
        <p:grpSp>
          <p:nvGrpSpPr>
            <p:cNvPr id="15" name="组合 14">
              <a:extLst>
                <a:ext uri="{FF2B5EF4-FFF2-40B4-BE49-F238E27FC236}">
                  <a16:creationId xmlns:a16="http://schemas.microsoft.com/office/drawing/2014/main" id="{A44A0923-90CA-7CB7-9764-CAEE4A90F8A8}"/>
                </a:ext>
              </a:extLst>
            </p:cNvPr>
            <p:cNvGrpSpPr/>
            <p:nvPr/>
          </p:nvGrpSpPr>
          <p:grpSpPr>
            <a:xfrm>
              <a:off x="10538967" y="1025676"/>
              <a:ext cx="3800864" cy="2772341"/>
              <a:chOff x="10590003" y="369253"/>
              <a:chExt cx="3800864" cy="2772341"/>
            </a:xfrm>
          </p:grpSpPr>
          <p:sp>
            <p:nvSpPr>
              <p:cNvPr id="6" name="文本框 5">
                <a:extLst>
                  <a:ext uri="{FF2B5EF4-FFF2-40B4-BE49-F238E27FC236}">
                    <a16:creationId xmlns:a16="http://schemas.microsoft.com/office/drawing/2014/main" id="{127BA053-3140-B95F-9183-1FCC805E6672}"/>
                  </a:ext>
                </a:extLst>
              </p:cNvPr>
              <p:cNvSpPr txBox="1"/>
              <p:nvPr/>
            </p:nvSpPr>
            <p:spPr>
              <a:xfrm>
                <a:off x="10713722" y="369253"/>
                <a:ext cx="3677145" cy="369332"/>
              </a:xfrm>
              <a:prstGeom prst="rect">
                <a:avLst/>
              </a:prstGeom>
              <a:noFill/>
            </p:spPr>
            <p:txBody>
              <a:bodyPr wrap="square" rtlCol="0">
                <a:spAutoFit/>
              </a:bodyPr>
              <a:lstStyle/>
              <a:p>
                <a:pPr marL="285750" indent="-285750">
                  <a:buFont typeface="Wingdings" panose="05000000000000000000" pitchFamily="2" charset="2"/>
                  <a:buChar char="Ø"/>
                </a:pPr>
                <a:r>
                  <a:rPr lang="en-US" altLang="zh-CN">
                    <a:latin typeface="Bell MT" panose="02020503060305020303" pitchFamily="18" charset="0"/>
                  </a:rPr>
                  <a:t>Diversity problem</a:t>
                </a:r>
                <a:endParaRPr lang="zh-CN" altLang="en-US">
                  <a:latin typeface="Bell MT" panose="02020503060305020303" pitchFamily="18" charset="0"/>
                </a:endParaRPr>
              </a:p>
            </p:txBody>
          </p:sp>
          <p:pic>
            <p:nvPicPr>
              <p:cNvPr id="7" name="图片 6">
                <a:extLst>
                  <a:ext uri="{FF2B5EF4-FFF2-40B4-BE49-F238E27FC236}">
                    <a16:creationId xmlns:a16="http://schemas.microsoft.com/office/drawing/2014/main" id="{7A961CA7-A47B-2DAA-AF06-5A570D3874AB}"/>
                  </a:ext>
                </a:extLst>
              </p:cNvPr>
              <p:cNvPicPr>
                <a:picLocks noChangeAspect="1"/>
              </p:cNvPicPr>
              <p:nvPr/>
            </p:nvPicPr>
            <p:blipFill>
              <a:blip r:embed="rId4"/>
              <a:stretch>
                <a:fillRect/>
              </a:stretch>
            </p:blipFill>
            <p:spPr>
              <a:xfrm>
                <a:off x="10590003" y="754767"/>
                <a:ext cx="2403364" cy="2386827"/>
              </a:xfrm>
              <a:prstGeom prst="rect">
                <a:avLst/>
              </a:prstGeom>
            </p:spPr>
          </p:pic>
        </p:grpSp>
        <p:sp>
          <p:nvSpPr>
            <p:cNvPr id="3" name="文本框 2">
              <a:extLst>
                <a:ext uri="{FF2B5EF4-FFF2-40B4-BE49-F238E27FC236}">
                  <a16:creationId xmlns:a16="http://schemas.microsoft.com/office/drawing/2014/main" id="{BFF28E30-F0B6-7502-FF7A-97F8E78F6AF8}"/>
                </a:ext>
              </a:extLst>
            </p:cNvPr>
            <p:cNvSpPr txBox="1"/>
            <p:nvPr/>
          </p:nvSpPr>
          <p:spPr>
            <a:xfrm>
              <a:off x="6988464" y="1153566"/>
              <a:ext cx="3734115" cy="369332"/>
            </a:xfrm>
            <a:prstGeom prst="rect">
              <a:avLst/>
            </a:prstGeom>
            <a:noFill/>
          </p:spPr>
          <p:txBody>
            <a:bodyPr wrap="square" rtlCol="0">
              <a:spAutoFit/>
            </a:bodyPr>
            <a:lstStyle/>
            <a:p>
              <a:r>
                <a:rPr lang="en-US" altLang="zh-CN" i="1">
                  <a:solidFill>
                    <a:srgbClr val="0070C0"/>
                  </a:solidFill>
                  <a:latin typeface="Calibri" panose="020F0502020204030204" pitchFamily="34" charset="0"/>
                  <a:ea typeface="Calibri" panose="020F0502020204030204" pitchFamily="34" charset="0"/>
                  <a:cs typeface="Calibri" panose="020F0502020204030204" pitchFamily="34" charset="0"/>
                </a:rPr>
                <a:t>Tulin &amp; Yu. Physics Reports 730 (2018)</a:t>
              </a:r>
              <a:endParaRPr lang="zh-CN" altLang="en-US" i="1">
                <a:solidFill>
                  <a:srgbClr val="0070C0"/>
                </a:solidFill>
                <a:latin typeface="Calibri" panose="020F0502020204030204" pitchFamily="34" charset="0"/>
                <a:cs typeface="Calibri" panose="020F0502020204030204" pitchFamily="34" charset="0"/>
              </a:endParaRPr>
            </a:p>
          </p:txBody>
        </p:sp>
        <p:sp>
          <p:nvSpPr>
            <p:cNvPr id="19" name="文本框 18">
              <a:extLst>
                <a:ext uri="{FF2B5EF4-FFF2-40B4-BE49-F238E27FC236}">
                  <a16:creationId xmlns:a16="http://schemas.microsoft.com/office/drawing/2014/main" id="{E8A56A93-4526-EF4B-F84D-71FDB45E552E}"/>
                </a:ext>
              </a:extLst>
            </p:cNvPr>
            <p:cNvSpPr txBox="1"/>
            <p:nvPr/>
          </p:nvSpPr>
          <p:spPr>
            <a:xfrm>
              <a:off x="13260081" y="1485254"/>
              <a:ext cx="3677145" cy="923330"/>
            </a:xfrm>
            <a:prstGeom prst="rect">
              <a:avLst/>
            </a:prstGeom>
            <a:noFill/>
          </p:spPr>
          <p:txBody>
            <a:bodyPr wrap="square" rtlCol="0">
              <a:spAutoFit/>
            </a:bodyPr>
            <a:lstStyle/>
            <a:p>
              <a:pPr marL="285750" indent="-285750">
                <a:buFont typeface="Wingdings" panose="05000000000000000000" pitchFamily="2" charset="2"/>
                <a:buChar char="Ø"/>
              </a:pPr>
              <a:r>
                <a:rPr lang="en-US" altLang="zh-CN">
                  <a:latin typeface="Bell MT" panose="02020503060305020303" pitchFamily="18" charset="0"/>
                </a:rPr>
                <a:t>Too-big-to-fail problem</a:t>
              </a:r>
            </a:p>
            <a:p>
              <a:pPr marL="285750" indent="-285750">
                <a:buFont typeface="Wingdings" panose="05000000000000000000" pitchFamily="2" charset="2"/>
                <a:buChar char="Ø"/>
              </a:pPr>
              <a:r>
                <a:rPr lang="en-US" altLang="zh-CN">
                  <a:latin typeface="Bell MT" panose="02020503060305020303" pitchFamily="18" charset="0"/>
                </a:rPr>
                <a:t> dark matter deficient galaxy </a:t>
              </a:r>
            </a:p>
            <a:p>
              <a:pPr marL="285750" indent="-285750">
                <a:buFont typeface="Wingdings" panose="05000000000000000000" pitchFamily="2" charset="2"/>
                <a:buChar char="Ø"/>
              </a:pPr>
              <a:r>
                <a:rPr lang="en-US" altLang="zh-CN">
                  <a:latin typeface="Bell MT" panose="02020503060305020303" pitchFamily="18" charset="0"/>
                </a:rPr>
                <a:t>……</a:t>
              </a:r>
              <a:endParaRPr lang="zh-CN" altLang="en-US">
                <a:latin typeface="Bell MT" panose="02020503060305020303" pitchFamily="18" charset="0"/>
              </a:endParaRPr>
            </a:p>
          </p:txBody>
        </p:sp>
      </p:grpSp>
      <p:sp>
        <p:nvSpPr>
          <p:cNvPr id="5" name="矩形 4">
            <a:extLst>
              <a:ext uri="{FF2B5EF4-FFF2-40B4-BE49-F238E27FC236}">
                <a16:creationId xmlns:a16="http://schemas.microsoft.com/office/drawing/2014/main" id="{E9CE8739-6EA0-7C81-8A37-77CD73D0BF12}"/>
              </a:ext>
            </a:extLst>
          </p:cNvPr>
          <p:cNvSpPr/>
          <p:nvPr/>
        </p:nvSpPr>
        <p:spPr>
          <a:xfrm>
            <a:off x="0" y="0"/>
            <a:ext cx="12192000" cy="862291"/>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altLang="zh-CN" sz="3200" b="1">
                <a:latin typeface="Bell MT" panose="02020503060305020303" pitchFamily="18" charset="0"/>
                <a:ea typeface="楷体" panose="02010609060101010101" pitchFamily="49" charset="-122"/>
              </a:rPr>
              <a:t> Motivation</a:t>
            </a:r>
          </a:p>
        </p:txBody>
      </p:sp>
      <p:sp>
        <p:nvSpPr>
          <p:cNvPr id="28" name="文本框 27">
            <a:extLst>
              <a:ext uri="{FF2B5EF4-FFF2-40B4-BE49-F238E27FC236}">
                <a16:creationId xmlns:a16="http://schemas.microsoft.com/office/drawing/2014/main" id="{870DDD1B-AF33-D258-0860-8AD5C3B58641}"/>
              </a:ext>
            </a:extLst>
          </p:cNvPr>
          <p:cNvSpPr txBox="1"/>
          <p:nvPr/>
        </p:nvSpPr>
        <p:spPr>
          <a:xfrm>
            <a:off x="3947933" y="1725477"/>
            <a:ext cx="1593699" cy="276999"/>
          </a:xfrm>
          <a:prstGeom prst="rect">
            <a:avLst/>
          </a:prstGeom>
          <a:noFill/>
        </p:spPr>
        <p:txBody>
          <a:bodyPr wrap="square" rtlCol="0">
            <a:spAutoFit/>
          </a:bodyPr>
          <a:lstStyle/>
          <a:p>
            <a:r>
              <a:rPr lang="en-US" altLang="zh-CN" sz="1200">
                <a:solidFill>
                  <a:schemeClr val="accent1">
                    <a:lumMod val="75000"/>
                  </a:schemeClr>
                </a:solidFill>
                <a:latin typeface="Bell MT" panose="02020503060305020303" pitchFamily="18" charset="0"/>
              </a:rPr>
              <a:t>N-body simulation</a:t>
            </a:r>
            <a:endParaRPr lang="zh-CN" altLang="en-US" sz="1200">
              <a:solidFill>
                <a:schemeClr val="accent1">
                  <a:lumMod val="75000"/>
                </a:schemeClr>
              </a:solidFill>
              <a:latin typeface="Bell MT" panose="02020503060305020303" pitchFamily="18" charset="0"/>
            </a:endParaRPr>
          </a:p>
        </p:txBody>
      </p:sp>
      <p:sp>
        <p:nvSpPr>
          <p:cNvPr id="30" name="文本框 29">
            <a:extLst>
              <a:ext uri="{FF2B5EF4-FFF2-40B4-BE49-F238E27FC236}">
                <a16:creationId xmlns:a16="http://schemas.microsoft.com/office/drawing/2014/main" id="{6F00730F-234D-F6DA-3693-8D58CC5E7D51}"/>
              </a:ext>
            </a:extLst>
          </p:cNvPr>
          <p:cNvSpPr txBox="1"/>
          <p:nvPr/>
        </p:nvSpPr>
        <p:spPr>
          <a:xfrm>
            <a:off x="3398406" y="2387337"/>
            <a:ext cx="1450357" cy="276999"/>
          </a:xfrm>
          <a:prstGeom prst="rect">
            <a:avLst/>
          </a:prstGeom>
          <a:noFill/>
        </p:spPr>
        <p:txBody>
          <a:bodyPr wrap="square" rtlCol="0">
            <a:spAutoFit/>
          </a:bodyPr>
          <a:lstStyle/>
          <a:p>
            <a:r>
              <a:rPr lang="en-US" altLang="zh-CN" sz="1200">
                <a:solidFill>
                  <a:srgbClr val="FF0000"/>
                </a:solidFill>
                <a:latin typeface="Bell MT" panose="02020503060305020303" pitchFamily="18" charset="0"/>
              </a:rPr>
              <a:t>Observation</a:t>
            </a:r>
            <a:endParaRPr lang="zh-CN" altLang="en-US" sz="1200">
              <a:solidFill>
                <a:srgbClr val="FF0000"/>
              </a:solidFill>
              <a:latin typeface="Bell MT" panose="02020503060305020303" pitchFamily="18" charset="0"/>
            </a:endParaRPr>
          </a:p>
        </p:txBody>
      </p:sp>
      <p:grpSp>
        <p:nvGrpSpPr>
          <p:cNvPr id="27" name="组合 26">
            <a:extLst>
              <a:ext uri="{FF2B5EF4-FFF2-40B4-BE49-F238E27FC236}">
                <a16:creationId xmlns:a16="http://schemas.microsoft.com/office/drawing/2014/main" id="{420BAD9B-FA20-C0B8-2227-833D6BDA0BA9}"/>
              </a:ext>
            </a:extLst>
          </p:cNvPr>
          <p:cNvGrpSpPr/>
          <p:nvPr/>
        </p:nvGrpSpPr>
        <p:grpSpPr>
          <a:xfrm>
            <a:off x="286221" y="3879968"/>
            <a:ext cx="12300106" cy="2138604"/>
            <a:chOff x="6677682" y="2465062"/>
            <a:chExt cx="12300106" cy="2138604"/>
          </a:xfrm>
        </p:grpSpPr>
        <p:sp>
          <p:nvSpPr>
            <p:cNvPr id="11" name="文本框 10">
              <a:extLst>
                <a:ext uri="{FF2B5EF4-FFF2-40B4-BE49-F238E27FC236}">
                  <a16:creationId xmlns:a16="http://schemas.microsoft.com/office/drawing/2014/main" id="{869C0A41-AD65-774C-EA31-3B955EC0F381}"/>
                </a:ext>
              </a:extLst>
            </p:cNvPr>
            <p:cNvSpPr txBox="1"/>
            <p:nvPr/>
          </p:nvSpPr>
          <p:spPr>
            <a:xfrm>
              <a:off x="6694785" y="2465062"/>
              <a:ext cx="6771619" cy="369332"/>
            </a:xfrm>
            <a:prstGeom prst="rect">
              <a:avLst/>
            </a:prstGeom>
            <a:noFill/>
          </p:spPr>
          <p:txBody>
            <a:bodyPr wrap="square">
              <a:spAutoFit/>
            </a:bodyPr>
            <a:lstStyle/>
            <a:p>
              <a:r>
                <a:rPr lang="en-US" altLang="zh-CN" i="1">
                  <a:solidFill>
                    <a:srgbClr val="0070C0"/>
                  </a:solidFill>
                  <a:latin typeface="Calibri" panose="020F0502020204030204" pitchFamily="34" charset="0"/>
                  <a:ea typeface="Calibri" panose="020F0502020204030204" pitchFamily="34" charset="0"/>
                  <a:cs typeface="Calibri" panose="020F0502020204030204" pitchFamily="34" charset="0"/>
                </a:rPr>
                <a:t>Hu, Rennan, and </a:t>
              </a:r>
              <a:r>
                <a:rPr lang="en-US" altLang="zh-CN" i="1" err="1">
                  <a:solidFill>
                    <a:srgbClr val="0070C0"/>
                  </a:solidFill>
                  <a:latin typeface="Calibri" panose="020F0502020204030204" pitchFamily="34" charset="0"/>
                  <a:ea typeface="Calibri" panose="020F0502020204030204" pitchFamily="34" charset="0"/>
                  <a:cs typeface="Calibri" panose="020F0502020204030204" pitchFamily="34" charset="0"/>
                </a:rPr>
                <a:t>Gruzinov</a:t>
              </a:r>
              <a:r>
                <a:rPr lang="en-US" altLang="zh-CN" i="1">
                  <a:solidFill>
                    <a:srgbClr val="0070C0"/>
                  </a:solidFill>
                  <a:latin typeface="Calibri" panose="020F0502020204030204" pitchFamily="34" charset="0"/>
                  <a:ea typeface="Calibri" panose="020F0502020204030204" pitchFamily="34" charset="0"/>
                  <a:cs typeface="Calibri" panose="020F0502020204030204" pitchFamily="34" charset="0"/>
                </a:rPr>
                <a:t>. PRL. 2000 Aug 7;85(6):1158</a:t>
              </a:r>
              <a:r>
                <a:rPr lang="en-US" altLang="zh-CN" i="1">
                  <a:solidFill>
                    <a:srgbClr val="222222"/>
                  </a:solidFill>
                  <a:latin typeface="Calibri" panose="020F0502020204030204" pitchFamily="34" charset="0"/>
                  <a:ea typeface="Calibri" panose="020F0502020204030204" pitchFamily="34" charset="0"/>
                  <a:cs typeface="Calibri" panose="020F0502020204030204" pitchFamily="34" charset="0"/>
                </a:rPr>
                <a:t>.</a:t>
              </a:r>
              <a:endParaRPr lang="zh-CN" altLang="en-US" i="1">
                <a:solidFill>
                  <a:srgbClr val="222222"/>
                </a:solidFill>
                <a:latin typeface="Calibri" panose="020F0502020204030204" pitchFamily="34" charset="0"/>
                <a:cs typeface="Calibri" panose="020F0502020204030204" pitchFamily="34" charset="0"/>
              </a:endParaRPr>
            </a:p>
          </p:txBody>
        </p:sp>
        <p:grpSp>
          <p:nvGrpSpPr>
            <p:cNvPr id="22" name="组合 21">
              <a:extLst>
                <a:ext uri="{FF2B5EF4-FFF2-40B4-BE49-F238E27FC236}">
                  <a16:creationId xmlns:a16="http://schemas.microsoft.com/office/drawing/2014/main" id="{D45B5F9A-5416-EE6E-44B2-C4C37E6636CD}"/>
                </a:ext>
              </a:extLst>
            </p:cNvPr>
            <p:cNvGrpSpPr/>
            <p:nvPr/>
          </p:nvGrpSpPr>
          <p:grpSpPr>
            <a:xfrm>
              <a:off x="6677682" y="3077790"/>
              <a:ext cx="12300106" cy="1525876"/>
              <a:chOff x="6677682" y="3077790"/>
              <a:chExt cx="12300106" cy="1525876"/>
            </a:xfrm>
          </p:grpSpPr>
          <p:grpSp>
            <p:nvGrpSpPr>
              <p:cNvPr id="25" name="组合 24">
                <a:extLst>
                  <a:ext uri="{FF2B5EF4-FFF2-40B4-BE49-F238E27FC236}">
                    <a16:creationId xmlns:a16="http://schemas.microsoft.com/office/drawing/2014/main" id="{12A841CD-4F36-6B69-446E-0D12F3FF607D}"/>
                  </a:ext>
                </a:extLst>
              </p:cNvPr>
              <p:cNvGrpSpPr/>
              <p:nvPr/>
            </p:nvGrpSpPr>
            <p:grpSpPr>
              <a:xfrm>
                <a:off x="6677682" y="3077790"/>
                <a:ext cx="9346953" cy="820596"/>
                <a:chOff x="6825810" y="1123727"/>
                <a:chExt cx="9346953" cy="820596"/>
              </a:xfrm>
            </p:grpSpPr>
            <p:sp>
              <p:nvSpPr>
                <p:cNvPr id="14" name="文本框 13">
                  <a:extLst>
                    <a:ext uri="{FF2B5EF4-FFF2-40B4-BE49-F238E27FC236}">
                      <a16:creationId xmlns:a16="http://schemas.microsoft.com/office/drawing/2014/main" id="{D75B0EE6-2A63-3E11-BE40-952B319B0EEB}"/>
                    </a:ext>
                  </a:extLst>
                </p:cNvPr>
                <p:cNvSpPr txBox="1"/>
                <p:nvPr/>
              </p:nvSpPr>
              <p:spPr>
                <a:xfrm>
                  <a:off x="6825810" y="1123727"/>
                  <a:ext cx="4922760" cy="369332"/>
                </a:xfrm>
                <a:prstGeom prst="rect">
                  <a:avLst/>
                </a:prstGeom>
                <a:noFill/>
              </p:spPr>
              <p:txBody>
                <a:bodyPr wrap="square">
                  <a:spAutoFit/>
                </a:bodyPr>
                <a:lstStyle/>
                <a:p>
                  <a:pPr marL="285750" indent="-285750">
                    <a:buFont typeface="Wingdings" panose="05000000000000000000" pitchFamily="2" charset="2"/>
                    <a:buChar char="Ø"/>
                  </a:pPr>
                  <a:r>
                    <a:rPr lang="en-US" altLang="zh-CN">
                      <a:latin typeface="Bell MT" panose="02020503060305020303" pitchFamily="18" charset="0"/>
                    </a:rPr>
                    <a:t>Fuzzy Dark Matter</a:t>
                  </a:r>
                </a:p>
              </p:txBody>
            </p:sp>
            <p:sp>
              <p:nvSpPr>
                <p:cNvPr id="23" name="文本框 22">
                  <a:extLst>
                    <a:ext uri="{FF2B5EF4-FFF2-40B4-BE49-F238E27FC236}">
                      <a16:creationId xmlns:a16="http://schemas.microsoft.com/office/drawing/2014/main" id="{3A495F41-1A4B-74D6-A2F5-9787C49DCA40}"/>
                    </a:ext>
                  </a:extLst>
                </p:cNvPr>
                <p:cNvSpPr txBox="1"/>
                <p:nvPr/>
              </p:nvSpPr>
              <p:spPr>
                <a:xfrm>
                  <a:off x="12457049" y="1574991"/>
                  <a:ext cx="3715714" cy="369332"/>
                </a:xfrm>
                <a:prstGeom prst="rect">
                  <a:avLst/>
                </a:prstGeom>
                <a:noFill/>
              </p:spPr>
              <p:txBody>
                <a:bodyPr wrap="square" rtlCol="0">
                  <a:spAutoFit/>
                </a:bodyPr>
                <a:lstStyle/>
                <a:p>
                  <a:pPr marL="285750" indent="-285750">
                    <a:buFont typeface="Wingdings" panose="05000000000000000000" pitchFamily="2" charset="2"/>
                    <a:buChar char="Ø"/>
                  </a:pPr>
                  <a:r>
                    <a:rPr lang="en-US" altLang="zh-CN">
                      <a:latin typeface="Bell MT" panose="02020503060305020303" pitchFamily="18" charset="0"/>
                    </a:rPr>
                    <a:t>de Broglie wavelength</a:t>
                  </a:r>
                  <a:endParaRPr lang="zh-CN" altLang="en-US">
                    <a:latin typeface="Bell MT" panose="02020503060305020303" pitchFamily="18" charset="0"/>
                  </a:endParaRPr>
                </a:p>
              </p:txBody>
            </p:sp>
          </p:grpSp>
          <p:sp>
            <p:nvSpPr>
              <p:cNvPr id="13" name="文本框 12">
                <a:extLst>
                  <a:ext uri="{FF2B5EF4-FFF2-40B4-BE49-F238E27FC236}">
                    <a16:creationId xmlns:a16="http://schemas.microsoft.com/office/drawing/2014/main" id="{168992C3-0780-1D02-431E-16924FB70811}"/>
                  </a:ext>
                </a:extLst>
              </p:cNvPr>
              <p:cNvSpPr txBox="1"/>
              <p:nvPr/>
            </p:nvSpPr>
            <p:spPr>
              <a:xfrm>
                <a:off x="16420623" y="4142001"/>
                <a:ext cx="2557165" cy="461665"/>
              </a:xfrm>
              <a:prstGeom prst="rect">
                <a:avLst/>
              </a:prstGeom>
              <a:noFill/>
            </p:spPr>
            <p:txBody>
              <a:bodyPr wrap="square">
                <a:spAutoFit/>
              </a:bodyPr>
              <a:lstStyle/>
              <a:p>
                <a:r>
                  <a:rPr lang="en-US" altLang="zh-CN" sz="2400">
                    <a:solidFill>
                      <a:schemeClr val="accent2">
                        <a:lumMod val="75000"/>
                      </a:schemeClr>
                    </a:solidFill>
                    <a:latin typeface="Bell MT" panose="02020503060305020303" pitchFamily="18" charset="0"/>
                  </a:rPr>
                  <a:t>Wave-like!</a:t>
                </a:r>
                <a:endParaRPr lang="zh-CN" altLang="en-US" sz="2400">
                  <a:solidFill>
                    <a:schemeClr val="accent2">
                      <a:lumMod val="75000"/>
                    </a:schemeClr>
                  </a:solidFill>
                  <a:latin typeface="Bell MT" panose="02020503060305020303" pitchFamily="18" charset="0"/>
                </a:endParaRPr>
              </a:p>
            </p:txBody>
          </p:sp>
          <p:pic>
            <p:nvPicPr>
              <p:cNvPr id="9" name="图片 8">
                <a:extLst>
                  <a:ext uri="{FF2B5EF4-FFF2-40B4-BE49-F238E27FC236}">
                    <a16:creationId xmlns:a16="http://schemas.microsoft.com/office/drawing/2014/main" id="{43CD4545-4AB3-F498-4BEF-10FD15E5362F}"/>
                  </a:ext>
                </a:extLst>
              </p:cNvPr>
              <p:cNvPicPr>
                <a:picLocks noChangeAspect="1"/>
              </p:cNvPicPr>
              <p:nvPr/>
            </p:nvPicPr>
            <p:blipFill>
              <a:blip r:embed="rId5"/>
              <a:stretch>
                <a:fillRect/>
              </a:stretch>
            </p:blipFill>
            <p:spPr>
              <a:xfrm>
                <a:off x="13002535" y="4111830"/>
                <a:ext cx="3172062" cy="473292"/>
              </a:xfrm>
              <a:prstGeom prst="rect">
                <a:avLst/>
              </a:prstGeom>
            </p:spPr>
          </p:pic>
        </p:grpSp>
      </p:grpSp>
      <p:pic>
        <p:nvPicPr>
          <p:cNvPr id="20" name="图片 19">
            <a:extLst>
              <a:ext uri="{FF2B5EF4-FFF2-40B4-BE49-F238E27FC236}">
                <a16:creationId xmlns:a16="http://schemas.microsoft.com/office/drawing/2014/main" id="{CF0A5645-16E9-3DDB-2BFB-7C34033BE8F8}"/>
              </a:ext>
            </a:extLst>
          </p:cNvPr>
          <p:cNvPicPr>
            <a:picLocks noChangeAspect="1"/>
          </p:cNvPicPr>
          <p:nvPr/>
        </p:nvPicPr>
        <p:blipFill>
          <a:blip r:embed="rId6"/>
          <a:stretch>
            <a:fillRect/>
          </a:stretch>
        </p:blipFill>
        <p:spPr>
          <a:xfrm>
            <a:off x="419484" y="4997172"/>
            <a:ext cx="4922760" cy="969732"/>
          </a:xfrm>
          <a:prstGeom prst="rect">
            <a:avLst/>
          </a:prstGeom>
        </p:spPr>
      </p:pic>
      <p:sp>
        <p:nvSpPr>
          <p:cNvPr id="32" name="文本框 31">
            <a:extLst>
              <a:ext uri="{FF2B5EF4-FFF2-40B4-BE49-F238E27FC236}">
                <a16:creationId xmlns:a16="http://schemas.microsoft.com/office/drawing/2014/main" id="{5B86095B-CB39-9B8E-7DC0-F6831E145F3B}"/>
              </a:ext>
            </a:extLst>
          </p:cNvPr>
          <p:cNvSpPr txBox="1"/>
          <p:nvPr/>
        </p:nvSpPr>
        <p:spPr>
          <a:xfrm>
            <a:off x="303324" y="5876498"/>
            <a:ext cx="6759808" cy="369332"/>
          </a:xfrm>
          <a:prstGeom prst="rect">
            <a:avLst/>
          </a:prstGeom>
          <a:noFill/>
        </p:spPr>
        <p:txBody>
          <a:bodyPr wrap="square">
            <a:spAutoFit/>
          </a:bodyPr>
          <a:lstStyle/>
          <a:p>
            <a:r>
              <a:rPr lang="en-US" altLang="zh-CN" i="1">
                <a:solidFill>
                  <a:srgbClr val="0070C0"/>
                </a:solidFill>
                <a:latin typeface="Calibri" panose="020F0502020204030204" pitchFamily="34" charset="0"/>
                <a:ea typeface="Calibri" panose="020F0502020204030204" pitchFamily="34" charset="0"/>
                <a:cs typeface="Calibri" panose="020F0502020204030204" pitchFamily="34" charset="0"/>
              </a:rPr>
              <a:t>E.G.M.  Ferreira,  Astron Astrophys Rev 29, 7 (2021).</a:t>
            </a:r>
            <a:endParaRPr lang="zh-CN" altLang="en-US" i="1">
              <a:solidFill>
                <a:srgbClr val="0070C0"/>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44253228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B6993E-AB07-D511-D296-1E7F83A66B0B}"/>
            </a:ext>
          </a:extLst>
        </p:cNvPr>
        <p:cNvGrpSpPr/>
        <p:nvPr/>
      </p:nvGrpSpPr>
      <p:grpSpPr>
        <a:xfrm>
          <a:off x="0" y="0"/>
          <a:ext cx="0" cy="0"/>
          <a:chOff x="0" y="0"/>
          <a:chExt cx="0" cy="0"/>
        </a:xfrm>
      </p:grpSpPr>
      <p:sp>
        <p:nvSpPr>
          <p:cNvPr id="3" name="矩形 2">
            <a:extLst>
              <a:ext uri="{FF2B5EF4-FFF2-40B4-BE49-F238E27FC236}">
                <a16:creationId xmlns:a16="http://schemas.microsoft.com/office/drawing/2014/main" id="{138DB6C5-6128-F148-5CED-C5366B31D687}"/>
              </a:ext>
            </a:extLst>
          </p:cNvPr>
          <p:cNvSpPr/>
          <p:nvPr/>
        </p:nvSpPr>
        <p:spPr>
          <a:xfrm>
            <a:off x="0" y="0"/>
            <a:ext cx="12192000" cy="862291"/>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altLang="zh-CN" sz="3200" b="1">
                <a:latin typeface="Bell MT" panose="02020503060305020303" pitchFamily="18" charset="0"/>
                <a:ea typeface="楷体" panose="02010609060101010101" pitchFamily="49" charset="-122"/>
              </a:rPr>
              <a:t> Motivation</a:t>
            </a:r>
          </a:p>
        </p:txBody>
      </p:sp>
      <p:grpSp>
        <p:nvGrpSpPr>
          <p:cNvPr id="10" name="组合 9">
            <a:extLst>
              <a:ext uri="{FF2B5EF4-FFF2-40B4-BE49-F238E27FC236}">
                <a16:creationId xmlns:a16="http://schemas.microsoft.com/office/drawing/2014/main" id="{4EA72549-69DE-2C92-06C1-E70B2BA7D1ED}"/>
              </a:ext>
            </a:extLst>
          </p:cNvPr>
          <p:cNvGrpSpPr/>
          <p:nvPr/>
        </p:nvGrpSpPr>
        <p:grpSpPr>
          <a:xfrm>
            <a:off x="439702" y="3202510"/>
            <a:ext cx="11312595" cy="3551908"/>
            <a:chOff x="380112" y="1007139"/>
            <a:chExt cx="11312595" cy="3551908"/>
          </a:xfrm>
        </p:grpSpPr>
        <p:grpSp>
          <p:nvGrpSpPr>
            <p:cNvPr id="11" name="组合 10">
              <a:extLst>
                <a:ext uri="{FF2B5EF4-FFF2-40B4-BE49-F238E27FC236}">
                  <a16:creationId xmlns:a16="http://schemas.microsoft.com/office/drawing/2014/main" id="{92A0F7A8-CA1E-A84B-DB3C-3D5F4E00C6CF}"/>
                </a:ext>
              </a:extLst>
            </p:cNvPr>
            <p:cNvGrpSpPr/>
            <p:nvPr/>
          </p:nvGrpSpPr>
          <p:grpSpPr>
            <a:xfrm>
              <a:off x="380112" y="1007139"/>
              <a:ext cx="10479684" cy="2856369"/>
              <a:chOff x="380112" y="1199562"/>
              <a:chExt cx="10479684" cy="2856369"/>
            </a:xfrm>
          </p:grpSpPr>
          <p:pic>
            <p:nvPicPr>
              <p:cNvPr id="27" name="图片 26">
                <a:extLst>
                  <a:ext uri="{FF2B5EF4-FFF2-40B4-BE49-F238E27FC236}">
                    <a16:creationId xmlns:a16="http://schemas.microsoft.com/office/drawing/2014/main" id="{B765CB7D-A5FD-D5AE-E1B5-3C8226B0F6CD}"/>
                  </a:ext>
                </a:extLst>
              </p:cNvPr>
              <p:cNvPicPr>
                <a:picLocks noChangeAspect="1"/>
              </p:cNvPicPr>
              <p:nvPr/>
            </p:nvPicPr>
            <p:blipFill>
              <a:blip r:embed="rId3"/>
              <a:stretch>
                <a:fillRect/>
              </a:stretch>
            </p:blipFill>
            <p:spPr>
              <a:xfrm>
                <a:off x="380112" y="1742058"/>
                <a:ext cx="3686455" cy="1917789"/>
              </a:xfrm>
              <a:prstGeom prst="rect">
                <a:avLst/>
              </a:prstGeom>
            </p:spPr>
          </p:pic>
          <p:sp>
            <p:nvSpPr>
              <p:cNvPr id="30" name="文本框 29">
                <a:extLst>
                  <a:ext uri="{FF2B5EF4-FFF2-40B4-BE49-F238E27FC236}">
                    <a16:creationId xmlns:a16="http://schemas.microsoft.com/office/drawing/2014/main" id="{2EF3A218-09EE-A1B5-F07D-B0A0796D3343}"/>
                  </a:ext>
                </a:extLst>
              </p:cNvPr>
              <p:cNvSpPr txBox="1"/>
              <p:nvPr/>
            </p:nvSpPr>
            <p:spPr>
              <a:xfrm>
                <a:off x="602946" y="1199562"/>
                <a:ext cx="4355900" cy="369332"/>
              </a:xfrm>
              <a:prstGeom prst="rect">
                <a:avLst/>
              </a:prstGeom>
              <a:noFill/>
            </p:spPr>
            <p:txBody>
              <a:bodyPr wrap="square">
                <a:spAutoFit/>
              </a:bodyPr>
              <a:lstStyle/>
              <a:p>
                <a:pPr marL="285750" indent="-285750">
                  <a:buFont typeface="Wingdings" panose="05000000000000000000" pitchFamily="2" charset="2"/>
                  <a:buChar char="Ø"/>
                </a:pPr>
                <a:r>
                  <a:rPr lang="en-US" altLang="zh-CN">
                    <a:latin typeface="Bell MT" panose="02020503060305020303" pitchFamily="18" charset="0"/>
                  </a:rPr>
                  <a:t>Cosmological simulation</a:t>
                </a:r>
                <a:endParaRPr lang="zh-CN" altLang="en-US">
                  <a:latin typeface="Bell MT" panose="02020503060305020303" pitchFamily="18" charset="0"/>
                </a:endParaRPr>
              </a:p>
            </p:txBody>
          </p:sp>
          <p:sp>
            <p:nvSpPr>
              <p:cNvPr id="31" name="文本框 30">
                <a:extLst>
                  <a:ext uri="{FF2B5EF4-FFF2-40B4-BE49-F238E27FC236}">
                    <a16:creationId xmlns:a16="http://schemas.microsoft.com/office/drawing/2014/main" id="{E0D27B71-97B0-F731-E6A5-5ED507BFCC57}"/>
                  </a:ext>
                </a:extLst>
              </p:cNvPr>
              <p:cNvSpPr txBox="1"/>
              <p:nvPr/>
            </p:nvSpPr>
            <p:spPr>
              <a:xfrm>
                <a:off x="2885805" y="3686599"/>
                <a:ext cx="5896895" cy="369332"/>
              </a:xfrm>
              <a:prstGeom prst="rect">
                <a:avLst/>
              </a:prstGeom>
              <a:noFill/>
            </p:spPr>
            <p:txBody>
              <a:bodyPr wrap="square">
                <a:spAutoFit/>
              </a:bodyPr>
              <a:lstStyle/>
              <a:p>
                <a:r>
                  <a:rPr lang="en-US" altLang="zh-CN" i="1" err="1">
                    <a:solidFill>
                      <a:srgbClr val="0070C0"/>
                    </a:solidFill>
                    <a:latin typeface="Calibri" panose="020F0502020204030204" pitchFamily="34" charset="0"/>
                    <a:ea typeface="Calibri" panose="020F0502020204030204" pitchFamily="34" charset="0"/>
                    <a:cs typeface="Calibri" panose="020F0502020204030204" pitchFamily="34" charset="0"/>
                  </a:rPr>
                  <a:t>Schive</a:t>
                </a:r>
                <a:r>
                  <a:rPr lang="en-US" altLang="zh-CN" i="1">
                    <a:solidFill>
                      <a:srgbClr val="0070C0"/>
                    </a:solidFill>
                    <a:latin typeface="Calibri" panose="020F0502020204030204" pitchFamily="34" charset="0"/>
                    <a:ea typeface="Calibri" panose="020F0502020204030204" pitchFamily="34" charset="0"/>
                    <a:cs typeface="Calibri" panose="020F0502020204030204" pitchFamily="34" charset="0"/>
                  </a:rPr>
                  <a:t> et al. </a:t>
                </a:r>
                <a:r>
                  <a:rPr lang="fr-FR" altLang="zh-CN" i="1">
                    <a:solidFill>
                      <a:srgbClr val="0070C0"/>
                    </a:solidFill>
                    <a:latin typeface="Calibri" panose="020F0502020204030204" pitchFamily="34" charset="0"/>
                    <a:ea typeface="Calibri" panose="020F0502020204030204" pitchFamily="34" charset="0"/>
                    <a:cs typeface="Calibri" panose="020F0502020204030204" pitchFamily="34" charset="0"/>
                  </a:rPr>
                  <a:t>Nature Phys 10, 496–499 (2014).</a:t>
                </a:r>
              </a:p>
            </p:txBody>
          </p:sp>
          <p:pic>
            <p:nvPicPr>
              <p:cNvPr id="16" name="图片 15">
                <a:extLst>
                  <a:ext uri="{FF2B5EF4-FFF2-40B4-BE49-F238E27FC236}">
                    <a16:creationId xmlns:a16="http://schemas.microsoft.com/office/drawing/2014/main" id="{B5771875-ADF3-4E3B-84A5-92F3EF7C71CE}"/>
                  </a:ext>
                </a:extLst>
              </p:cNvPr>
              <p:cNvPicPr>
                <a:picLocks noChangeAspect="1"/>
              </p:cNvPicPr>
              <p:nvPr/>
            </p:nvPicPr>
            <p:blipFill>
              <a:blip r:embed="rId4"/>
              <a:stretch>
                <a:fillRect/>
              </a:stretch>
            </p:blipFill>
            <p:spPr>
              <a:xfrm>
                <a:off x="4692119" y="1823798"/>
                <a:ext cx="3236338" cy="1784890"/>
              </a:xfrm>
              <a:prstGeom prst="rect">
                <a:avLst/>
              </a:prstGeom>
            </p:spPr>
          </p:pic>
          <p:pic>
            <p:nvPicPr>
              <p:cNvPr id="18" name="图片 17">
                <a:extLst>
                  <a:ext uri="{FF2B5EF4-FFF2-40B4-BE49-F238E27FC236}">
                    <a16:creationId xmlns:a16="http://schemas.microsoft.com/office/drawing/2014/main" id="{9F0EFC04-67D9-AAC5-83D4-57F653CEB5BD}"/>
                  </a:ext>
                </a:extLst>
              </p:cNvPr>
              <p:cNvPicPr>
                <a:picLocks noChangeAspect="1"/>
              </p:cNvPicPr>
              <p:nvPr/>
            </p:nvPicPr>
            <p:blipFill>
              <a:blip r:embed="rId5"/>
              <a:stretch>
                <a:fillRect/>
              </a:stretch>
            </p:blipFill>
            <p:spPr>
              <a:xfrm>
                <a:off x="8828181" y="1736715"/>
                <a:ext cx="2031615" cy="1959056"/>
              </a:xfrm>
              <a:prstGeom prst="rect">
                <a:avLst/>
              </a:prstGeom>
            </p:spPr>
          </p:pic>
          <p:sp>
            <p:nvSpPr>
              <p:cNvPr id="22" name="文本框 21">
                <a:extLst>
                  <a:ext uri="{FF2B5EF4-FFF2-40B4-BE49-F238E27FC236}">
                    <a16:creationId xmlns:a16="http://schemas.microsoft.com/office/drawing/2014/main" id="{C01B8DFA-41B4-35CF-D965-7970311E3B65}"/>
                  </a:ext>
                </a:extLst>
              </p:cNvPr>
              <p:cNvSpPr txBox="1"/>
              <p:nvPr/>
            </p:nvSpPr>
            <p:spPr>
              <a:xfrm>
                <a:off x="4692119" y="1199562"/>
                <a:ext cx="3591818" cy="369332"/>
              </a:xfrm>
              <a:prstGeom prst="rect">
                <a:avLst/>
              </a:prstGeom>
              <a:noFill/>
            </p:spPr>
            <p:txBody>
              <a:bodyPr wrap="square">
                <a:spAutoFit/>
              </a:bodyPr>
              <a:lstStyle/>
              <a:p>
                <a:pPr marL="285750" indent="-285750">
                  <a:buFont typeface="Wingdings" panose="05000000000000000000" pitchFamily="2" charset="2"/>
                  <a:buChar char="Ø"/>
                </a:pPr>
                <a:r>
                  <a:rPr lang="en-US" altLang="zh-CN">
                    <a:latin typeface="Bell MT" panose="02020503060305020303" pitchFamily="18" charset="0"/>
                  </a:rPr>
                  <a:t>FDM halo structure</a:t>
                </a:r>
                <a:endParaRPr lang="zh-CN" altLang="en-US">
                  <a:latin typeface="Bell MT" panose="02020503060305020303" pitchFamily="18" charset="0"/>
                </a:endParaRPr>
              </a:p>
            </p:txBody>
          </p:sp>
        </p:grpSp>
        <p:grpSp>
          <p:nvGrpSpPr>
            <p:cNvPr id="12" name="组合 11">
              <a:extLst>
                <a:ext uri="{FF2B5EF4-FFF2-40B4-BE49-F238E27FC236}">
                  <a16:creationId xmlns:a16="http://schemas.microsoft.com/office/drawing/2014/main" id="{E18931DC-46ED-E20B-42B8-701A220C70DA}"/>
                </a:ext>
              </a:extLst>
            </p:cNvPr>
            <p:cNvGrpSpPr/>
            <p:nvPr/>
          </p:nvGrpSpPr>
          <p:grpSpPr>
            <a:xfrm>
              <a:off x="7017988" y="1057501"/>
              <a:ext cx="4674719" cy="3501546"/>
              <a:chOff x="7023850" y="1290852"/>
              <a:chExt cx="4674719" cy="3501546"/>
            </a:xfrm>
          </p:grpSpPr>
          <p:pic>
            <p:nvPicPr>
              <p:cNvPr id="19" name="图片 18">
                <a:extLst>
                  <a:ext uri="{FF2B5EF4-FFF2-40B4-BE49-F238E27FC236}">
                    <a16:creationId xmlns:a16="http://schemas.microsoft.com/office/drawing/2014/main" id="{9AE68F71-03E6-B88F-D88B-A5F8F48BA91E}"/>
                  </a:ext>
                </a:extLst>
              </p:cNvPr>
              <p:cNvPicPr>
                <a:picLocks noChangeAspect="1"/>
              </p:cNvPicPr>
              <p:nvPr/>
            </p:nvPicPr>
            <p:blipFill>
              <a:blip r:embed="rId6"/>
              <a:stretch>
                <a:fillRect/>
              </a:stretch>
            </p:blipFill>
            <p:spPr>
              <a:xfrm>
                <a:off x="9053298" y="4047507"/>
                <a:ext cx="1767376" cy="431515"/>
              </a:xfrm>
              <a:prstGeom prst="rect">
                <a:avLst/>
              </a:prstGeom>
            </p:spPr>
          </p:pic>
          <p:pic>
            <p:nvPicPr>
              <p:cNvPr id="20" name="图片 19">
                <a:extLst>
                  <a:ext uri="{FF2B5EF4-FFF2-40B4-BE49-F238E27FC236}">
                    <a16:creationId xmlns:a16="http://schemas.microsoft.com/office/drawing/2014/main" id="{86F7E511-A628-018B-46D6-488BD1FB9492}"/>
                  </a:ext>
                </a:extLst>
              </p:cNvPr>
              <p:cNvPicPr>
                <a:picLocks noChangeAspect="1"/>
              </p:cNvPicPr>
              <p:nvPr/>
            </p:nvPicPr>
            <p:blipFill>
              <a:blip r:embed="rId7"/>
              <a:stretch>
                <a:fillRect/>
              </a:stretch>
            </p:blipFill>
            <p:spPr>
              <a:xfrm>
                <a:off x="9053298" y="4544578"/>
                <a:ext cx="2125538" cy="247820"/>
              </a:xfrm>
              <a:prstGeom prst="rect">
                <a:avLst/>
              </a:prstGeom>
            </p:spPr>
          </p:pic>
          <p:sp>
            <p:nvSpPr>
              <p:cNvPr id="26" name="箭头: 右 25">
                <a:extLst>
                  <a:ext uri="{FF2B5EF4-FFF2-40B4-BE49-F238E27FC236}">
                    <a16:creationId xmlns:a16="http://schemas.microsoft.com/office/drawing/2014/main" id="{2DB5C233-8C45-2374-CA0F-03000E455500}"/>
                  </a:ext>
                </a:extLst>
              </p:cNvPr>
              <p:cNvSpPr/>
              <p:nvPr/>
            </p:nvSpPr>
            <p:spPr>
              <a:xfrm>
                <a:off x="7996662" y="2652031"/>
                <a:ext cx="511635" cy="179698"/>
              </a:xfrm>
              <a:prstGeom prst="rightArrow">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文本框 28">
                <a:extLst>
                  <a:ext uri="{FF2B5EF4-FFF2-40B4-BE49-F238E27FC236}">
                    <a16:creationId xmlns:a16="http://schemas.microsoft.com/office/drawing/2014/main" id="{4526F2CF-8249-07F1-A0C4-60B895C6CA78}"/>
                  </a:ext>
                </a:extLst>
              </p:cNvPr>
              <p:cNvSpPr txBox="1"/>
              <p:nvPr/>
            </p:nvSpPr>
            <p:spPr>
              <a:xfrm>
                <a:off x="8794727" y="1290852"/>
                <a:ext cx="2903842" cy="400110"/>
              </a:xfrm>
              <a:prstGeom prst="rect">
                <a:avLst/>
              </a:prstGeom>
              <a:noFill/>
            </p:spPr>
            <p:txBody>
              <a:bodyPr wrap="square" rtlCol="0">
                <a:spAutoFit/>
              </a:bodyPr>
              <a:lstStyle/>
              <a:p>
                <a:r>
                  <a:rPr lang="en-US" altLang="zh-CN" sz="2000">
                    <a:solidFill>
                      <a:srgbClr val="C00000"/>
                    </a:solidFill>
                    <a:latin typeface="Bell MT" panose="02020503060305020303" pitchFamily="18" charset="0"/>
                  </a:rPr>
                  <a:t>Core-cusp problem</a:t>
                </a:r>
                <a:endParaRPr lang="zh-CN" altLang="en-US" sz="2000">
                  <a:solidFill>
                    <a:srgbClr val="C00000"/>
                  </a:solidFill>
                  <a:latin typeface="Bell MT" panose="02020503060305020303" pitchFamily="18" charset="0"/>
                </a:endParaRPr>
              </a:p>
            </p:txBody>
          </p:sp>
          <p:grpSp>
            <p:nvGrpSpPr>
              <p:cNvPr id="8" name="组合 7">
                <a:extLst>
                  <a:ext uri="{FF2B5EF4-FFF2-40B4-BE49-F238E27FC236}">
                    <a16:creationId xmlns:a16="http://schemas.microsoft.com/office/drawing/2014/main" id="{564525E8-8300-01FA-2214-E11936A1D7AE}"/>
                  </a:ext>
                </a:extLst>
              </p:cNvPr>
              <p:cNvGrpSpPr/>
              <p:nvPr/>
            </p:nvGrpSpPr>
            <p:grpSpPr>
              <a:xfrm>
                <a:off x="7023850" y="2589801"/>
                <a:ext cx="3222798" cy="2142039"/>
                <a:chOff x="7023850" y="2589801"/>
                <a:chExt cx="3222798" cy="2142039"/>
              </a:xfrm>
            </p:grpSpPr>
            <p:cxnSp>
              <p:nvCxnSpPr>
                <p:cNvPr id="39" name="连接符: 曲线 38">
                  <a:extLst>
                    <a:ext uri="{FF2B5EF4-FFF2-40B4-BE49-F238E27FC236}">
                      <a16:creationId xmlns:a16="http://schemas.microsoft.com/office/drawing/2014/main" id="{83F49DCB-65D5-2671-9163-57A3CED1C374}"/>
                    </a:ext>
                  </a:extLst>
                </p:cNvPr>
                <p:cNvCxnSpPr>
                  <a:cxnSpLocks/>
                </p:cNvCxnSpPr>
                <p:nvPr/>
              </p:nvCxnSpPr>
              <p:spPr>
                <a:xfrm rot="16200000" flipH="1">
                  <a:off x="6801637" y="3274945"/>
                  <a:ext cx="1592977" cy="222690"/>
                </a:xfrm>
                <a:prstGeom prst="curvedConnector3">
                  <a:avLst>
                    <a:gd name="adj1" fmla="val 50000"/>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7" name="文本框 6">
                  <a:extLst>
                    <a:ext uri="{FF2B5EF4-FFF2-40B4-BE49-F238E27FC236}">
                      <a16:creationId xmlns:a16="http://schemas.microsoft.com/office/drawing/2014/main" id="{89A29702-C377-0CD0-FB57-AADC896D7AA1}"/>
                    </a:ext>
                  </a:extLst>
                </p:cNvPr>
                <p:cNvSpPr txBox="1"/>
                <p:nvPr/>
              </p:nvSpPr>
              <p:spPr>
                <a:xfrm>
                  <a:off x="7023850" y="4270175"/>
                  <a:ext cx="3222798" cy="461665"/>
                </a:xfrm>
                <a:prstGeom prst="rect">
                  <a:avLst/>
                </a:prstGeom>
                <a:noFill/>
              </p:spPr>
              <p:txBody>
                <a:bodyPr wrap="square" rtlCol="0">
                  <a:spAutoFit/>
                </a:bodyPr>
                <a:lstStyle/>
                <a:p>
                  <a:r>
                    <a:rPr lang="en-US" altLang="zh-CN" sz="1200">
                      <a:solidFill>
                        <a:srgbClr val="FF0000"/>
                      </a:solidFill>
                      <a:latin typeface="Bell MT" panose="02020503060305020303" pitchFamily="18" charset="0"/>
                    </a:rPr>
                    <a:t>Groundstate, </a:t>
                  </a:r>
                </a:p>
                <a:p>
                  <a:r>
                    <a:rPr lang="en-US" altLang="zh-CN" sz="1200">
                      <a:solidFill>
                        <a:srgbClr val="FF0000"/>
                      </a:solidFill>
                      <a:latin typeface="Bell MT" panose="02020503060305020303" pitchFamily="18" charset="0"/>
                    </a:rPr>
                    <a:t>Bose-Einstein condensation</a:t>
                  </a:r>
                  <a:endParaRPr lang="zh-CN" altLang="en-US" sz="1200">
                    <a:solidFill>
                      <a:srgbClr val="FF0000"/>
                    </a:solidFill>
                    <a:latin typeface="Bell MT" panose="02020503060305020303" pitchFamily="18" charset="0"/>
                  </a:endParaRPr>
                </a:p>
              </p:txBody>
            </p:sp>
          </p:grpSp>
        </p:grpSp>
      </p:grpSp>
      <p:grpSp>
        <p:nvGrpSpPr>
          <p:cNvPr id="14" name="组合 13">
            <a:extLst>
              <a:ext uri="{FF2B5EF4-FFF2-40B4-BE49-F238E27FC236}">
                <a16:creationId xmlns:a16="http://schemas.microsoft.com/office/drawing/2014/main" id="{830C4672-2257-A90C-AC08-D89F1601D4E7}"/>
              </a:ext>
            </a:extLst>
          </p:cNvPr>
          <p:cNvGrpSpPr/>
          <p:nvPr/>
        </p:nvGrpSpPr>
        <p:grpSpPr>
          <a:xfrm>
            <a:off x="454021" y="1536206"/>
            <a:ext cx="10785974" cy="1364516"/>
            <a:chOff x="1179368" y="1054957"/>
            <a:chExt cx="10785974" cy="1364516"/>
          </a:xfrm>
        </p:grpSpPr>
        <p:pic>
          <p:nvPicPr>
            <p:cNvPr id="15" name="图片 14">
              <a:extLst>
                <a:ext uri="{FF2B5EF4-FFF2-40B4-BE49-F238E27FC236}">
                  <a16:creationId xmlns:a16="http://schemas.microsoft.com/office/drawing/2014/main" id="{7634E29C-4C37-B5C0-44B3-3CD766DDF9A2}"/>
                </a:ext>
              </a:extLst>
            </p:cNvPr>
            <p:cNvPicPr>
              <a:picLocks noChangeAspect="1"/>
            </p:cNvPicPr>
            <p:nvPr/>
          </p:nvPicPr>
          <p:blipFill>
            <a:blip r:embed="rId8"/>
            <a:stretch>
              <a:fillRect/>
            </a:stretch>
          </p:blipFill>
          <p:spPr>
            <a:xfrm>
              <a:off x="1179368" y="1681315"/>
              <a:ext cx="2825895" cy="463574"/>
            </a:xfrm>
            <a:prstGeom prst="rect">
              <a:avLst/>
            </a:prstGeom>
          </p:spPr>
        </p:pic>
        <p:sp>
          <p:nvSpPr>
            <p:cNvPr id="23" name="文本框 22">
              <a:extLst>
                <a:ext uri="{FF2B5EF4-FFF2-40B4-BE49-F238E27FC236}">
                  <a16:creationId xmlns:a16="http://schemas.microsoft.com/office/drawing/2014/main" id="{112DF84D-BEFE-B147-6B63-7F6E8C4E6AE6}"/>
                </a:ext>
              </a:extLst>
            </p:cNvPr>
            <p:cNvSpPr txBox="1"/>
            <p:nvPr/>
          </p:nvSpPr>
          <p:spPr>
            <a:xfrm>
              <a:off x="1321456" y="1230353"/>
              <a:ext cx="3673069" cy="369332"/>
            </a:xfrm>
            <a:prstGeom prst="rect">
              <a:avLst/>
            </a:prstGeom>
            <a:noFill/>
          </p:spPr>
          <p:txBody>
            <a:bodyPr wrap="square" rtlCol="0">
              <a:spAutoFit/>
            </a:bodyPr>
            <a:lstStyle/>
            <a:p>
              <a:r>
                <a:rPr lang="en-US" altLang="zh-CN">
                  <a:latin typeface="Bell MT" panose="02020503060305020303" pitchFamily="18" charset="0"/>
                </a:rPr>
                <a:t>Klein-Gordon equation</a:t>
              </a:r>
              <a:endParaRPr lang="zh-CN" altLang="en-US">
                <a:latin typeface="Bell MT" panose="02020503060305020303" pitchFamily="18" charset="0"/>
              </a:endParaRPr>
            </a:p>
          </p:txBody>
        </p:sp>
        <p:sp>
          <p:nvSpPr>
            <p:cNvPr id="24" name="箭头: 右 23">
              <a:extLst>
                <a:ext uri="{FF2B5EF4-FFF2-40B4-BE49-F238E27FC236}">
                  <a16:creationId xmlns:a16="http://schemas.microsoft.com/office/drawing/2014/main" id="{C67ED1EA-9349-5B24-778E-70FD17E1AA88}"/>
                </a:ext>
              </a:extLst>
            </p:cNvPr>
            <p:cNvSpPr/>
            <p:nvPr/>
          </p:nvSpPr>
          <p:spPr>
            <a:xfrm>
              <a:off x="4284643" y="1829964"/>
              <a:ext cx="2730927" cy="275219"/>
            </a:xfrm>
            <a:prstGeom prst="rightArrow">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文本框 31">
              <a:extLst>
                <a:ext uri="{FF2B5EF4-FFF2-40B4-BE49-F238E27FC236}">
                  <a16:creationId xmlns:a16="http://schemas.microsoft.com/office/drawing/2014/main" id="{0700B311-E436-8A15-61B2-FF41BB49B8CE}"/>
                </a:ext>
              </a:extLst>
            </p:cNvPr>
            <p:cNvSpPr txBox="1"/>
            <p:nvPr/>
          </p:nvSpPr>
          <p:spPr>
            <a:xfrm>
              <a:off x="4493528" y="1054957"/>
              <a:ext cx="3333263" cy="369332"/>
            </a:xfrm>
            <a:prstGeom prst="rect">
              <a:avLst/>
            </a:prstGeom>
            <a:noFill/>
          </p:spPr>
          <p:txBody>
            <a:bodyPr wrap="square">
              <a:spAutoFit/>
            </a:bodyPr>
            <a:lstStyle/>
            <a:p>
              <a:r>
                <a:rPr lang="en-US" altLang="zh-CN">
                  <a:latin typeface="Bell MT" panose="02020503060305020303" pitchFamily="18" charset="0"/>
                </a:rPr>
                <a:t>non-relativistic limit</a:t>
              </a:r>
              <a:endParaRPr lang="zh-CN" altLang="en-US">
                <a:latin typeface="Bell MT" panose="02020503060305020303" pitchFamily="18" charset="0"/>
              </a:endParaRPr>
            </a:p>
          </p:txBody>
        </p:sp>
        <p:sp>
          <p:nvSpPr>
            <p:cNvPr id="38" name="文本框 37">
              <a:extLst>
                <a:ext uri="{FF2B5EF4-FFF2-40B4-BE49-F238E27FC236}">
                  <a16:creationId xmlns:a16="http://schemas.microsoft.com/office/drawing/2014/main" id="{179D9F3A-A527-AD13-A47D-5780F872A9B0}"/>
                </a:ext>
              </a:extLst>
            </p:cNvPr>
            <p:cNvSpPr txBox="1"/>
            <p:nvPr/>
          </p:nvSpPr>
          <p:spPr>
            <a:xfrm>
              <a:off x="7260894" y="1137294"/>
              <a:ext cx="4704448" cy="369332"/>
            </a:xfrm>
            <a:prstGeom prst="rect">
              <a:avLst/>
            </a:prstGeom>
            <a:noFill/>
          </p:spPr>
          <p:txBody>
            <a:bodyPr wrap="square" rtlCol="0">
              <a:spAutoFit/>
            </a:bodyPr>
            <a:lstStyle/>
            <a:p>
              <a:r>
                <a:rPr lang="en-US" altLang="zh-CN">
                  <a:latin typeface="Bell MT" panose="02020503060305020303" pitchFamily="18" charset="0"/>
                </a:rPr>
                <a:t>Schrödinger-Poisson</a:t>
              </a:r>
              <a:r>
                <a:rPr lang="zh-CN" altLang="en-US">
                  <a:latin typeface="Bell MT" panose="02020503060305020303" pitchFamily="18" charset="0"/>
                </a:rPr>
                <a:t> </a:t>
              </a:r>
              <a:r>
                <a:rPr lang="en-US" altLang="zh-CN">
                  <a:latin typeface="Bell MT" panose="02020503060305020303" pitchFamily="18" charset="0"/>
                </a:rPr>
                <a:t>(SP) equations</a:t>
              </a:r>
              <a:endParaRPr lang="zh-CN" altLang="en-US">
                <a:latin typeface="Bell MT" panose="02020503060305020303" pitchFamily="18" charset="0"/>
              </a:endParaRPr>
            </a:p>
          </p:txBody>
        </p:sp>
        <p:pic>
          <p:nvPicPr>
            <p:cNvPr id="40" name="图片 39">
              <a:extLst>
                <a:ext uri="{FF2B5EF4-FFF2-40B4-BE49-F238E27FC236}">
                  <a16:creationId xmlns:a16="http://schemas.microsoft.com/office/drawing/2014/main" id="{0AAC5CDE-2FE0-306A-2882-842DA06B9EDD}"/>
                </a:ext>
              </a:extLst>
            </p:cNvPr>
            <p:cNvPicPr>
              <a:picLocks noChangeAspect="1"/>
            </p:cNvPicPr>
            <p:nvPr/>
          </p:nvPicPr>
          <p:blipFill>
            <a:blip r:embed="rId9"/>
            <a:stretch>
              <a:fillRect/>
            </a:stretch>
          </p:blipFill>
          <p:spPr>
            <a:xfrm>
              <a:off x="4659712" y="1462507"/>
              <a:ext cx="1859294" cy="384514"/>
            </a:xfrm>
            <a:prstGeom prst="rect">
              <a:avLst/>
            </a:prstGeom>
          </p:spPr>
        </p:pic>
        <p:pic>
          <p:nvPicPr>
            <p:cNvPr id="41" name="图片 40">
              <a:extLst>
                <a:ext uri="{FF2B5EF4-FFF2-40B4-BE49-F238E27FC236}">
                  <a16:creationId xmlns:a16="http://schemas.microsoft.com/office/drawing/2014/main" id="{14F253B4-DBBA-79E7-6154-AD36DC2007E0}"/>
                </a:ext>
              </a:extLst>
            </p:cNvPr>
            <p:cNvPicPr>
              <a:picLocks noChangeAspect="1"/>
            </p:cNvPicPr>
            <p:nvPr/>
          </p:nvPicPr>
          <p:blipFill>
            <a:blip r:embed="rId10"/>
            <a:stretch>
              <a:fillRect/>
            </a:stretch>
          </p:blipFill>
          <p:spPr>
            <a:xfrm>
              <a:off x="7670019" y="1523565"/>
              <a:ext cx="2545193" cy="895908"/>
            </a:xfrm>
            <a:prstGeom prst="rect">
              <a:avLst/>
            </a:prstGeom>
          </p:spPr>
        </p:pic>
      </p:grpSp>
      <p:sp>
        <p:nvSpPr>
          <p:cNvPr id="42" name="文本框 41">
            <a:extLst>
              <a:ext uri="{FF2B5EF4-FFF2-40B4-BE49-F238E27FC236}">
                <a16:creationId xmlns:a16="http://schemas.microsoft.com/office/drawing/2014/main" id="{6B22F3FE-4CF5-4973-611D-462971F29B8E}"/>
              </a:ext>
            </a:extLst>
          </p:cNvPr>
          <p:cNvSpPr txBox="1"/>
          <p:nvPr/>
        </p:nvSpPr>
        <p:spPr>
          <a:xfrm>
            <a:off x="596109" y="1108954"/>
            <a:ext cx="3884623" cy="369332"/>
          </a:xfrm>
          <a:prstGeom prst="rect">
            <a:avLst/>
          </a:prstGeom>
          <a:noFill/>
        </p:spPr>
        <p:txBody>
          <a:bodyPr wrap="square" rtlCol="0">
            <a:spAutoFit/>
          </a:bodyPr>
          <a:lstStyle/>
          <a:p>
            <a:pPr marL="285750" indent="-285750">
              <a:buFont typeface="Wingdings" panose="05000000000000000000" pitchFamily="2" charset="2"/>
              <a:buChar char="Ø"/>
            </a:pPr>
            <a:r>
              <a:rPr lang="en-US" altLang="zh-CN">
                <a:latin typeface="Bell MT" panose="02020503060305020303" pitchFamily="18" charset="0"/>
              </a:rPr>
              <a:t>Equation of motion</a:t>
            </a:r>
            <a:endParaRPr lang="zh-CN" altLang="en-US">
              <a:latin typeface="Bell MT" panose="02020503060305020303" pitchFamily="18" charset="0"/>
            </a:endParaRPr>
          </a:p>
        </p:txBody>
      </p:sp>
    </p:spTree>
    <p:extLst>
      <p:ext uri="{BB962C8B-B14F-4D97-AF65-F5344CB8AC3E}">
        <p14:creationId xmlns:p14="http://schemas.microsoft.com/office/powerpoint/2010/main" val="5570470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CD9FD0-089D-D9FD-8B87-BF13BC151FC7}"/>
            </a:ext>
          </a:extLst>
        </p:cNvPr>
        <p:cNvGrpSpPr/>
        <p:nvPr/>
      </p:nvGrpSpPr>
      <p:grpSpPr>
        <a:xfrm>
          <a:off x="0" y="0"/>
          <a:ext cx="0" cy="0"/>
          <a:chOff x="0" y="0"/>
          <a:chExt cx="0" cy="0"/>
        </a:xfrm>
      </p:grpSpPr>
      <p:sp>
        <p:nvSpPr>
          <p:cNvPr id="3" name="矩形 2">
            <a:extLst>
              <a:ext uri="{FF2B5EF4-FFF2-40B4-BE49-F238E27FC236}">
                <a16:creationId xmlns:a16="http://schemas.microsoft.com/office/drawing/2014/main" id="{D75B62EF-F3E4-0DE3-8BD3-1A5BC4AEA333}"/>
              </a:ext>
            </a:extLst>
          </p:cNvPr>
          <p:cNvSpPr/>
          <p:nvPr/>
        </p:nvSpPr>
        <p:spPr>
          <a:xfrm>
            <a:off x="0" y="0"/>
            <a:ext cx="12192000" cy="862291"/>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altLang="zh-CN" sz="3200" b="1">
                <a:latin typeface="Bell MT" panose="02020503060305020303" pitchFamily="18" charset="0"/>
                <a:ea typeface="楷体" panose="02010609060101010101" pitchFamily="49" charset="-122"/>
              </a:rPr>
              <a:t> Motivation</a:t>
            </a:r>
          </a:p>
        </p:txBody>
      </p:sp>
      <p:sp>
        <p:nvSpPr>
          <p:cNvPr id="42" name="文本框 41">
            <a:extLst>
              <a:ext uri="{FF2B5EF4-FFF2-40B4-BE49-F238E27FC236}">
                <a16:creationId xmlns:a16="http://schemas.microsoft.com/office/drawing/2014/main" id="{C3961C13-9E6A-51B1-7FB4-CF3A4D12C0B2}"/>
              </a:ext>
            </a:extLst>
          </p:cNvPr>
          <p:cNvSpPr txBox="1"/>
          <p:nvPr/>
        </p:nvSpPr>
        <p:spPr>
          <a:xfrm>
            <a:off x="601970" y="962415"/>
            <a:ext cx="3884623" cy="369332"/>
          </a:xfrm>
          <a:prstGeom prst="rect">
            <a:avLst/>
          </a:prstGeom>
          <a:noFill/>
        </p:spPr>
        <p:txBody>
          <a:bodyPr wrap="square" rtlCol="0">
            <a:spAutoFit/>
          </a:bodyPr>
          <a:lstStyle/>
          <a:p>
            <a:pPr marL="285750" indent="-285750">
              <a:buFont typeface="Wingdings" panose="05000000000000000000" pitchFamily="2" charset="2"/>
              <a:buChar char="Ø"/>
            </a:pPr>
            <a:r>
              <a:rPr lang="en-US" altLang="zh-CN">
                <a:latin typeface="Bell MT" panose="02020503060305020303" pitchFamily="18" charset="0"/>
              </a:rPr>
              <a:t>Lyman-alpha forest</a:t>
            </a:r>
            <a:endParaRPr lang="zh-CN" altLang="en-US">
              <a:latin typeface="Bell MT" panose="02020503060305020303" pitchFamily="18" charset="0"/>
            </a:endParaRPr>
          </a:p>
        </p:txBody>
      </p:sp>
      <p:pic>
        <p:nvPicPr>
          <p:cNvPr id="2" name="图片 1">
            <a:extLst>
              <a:ext uri="{FF2B5EF4-FFF2-40B4-BE49-F238E27FC236}">
                <a16:creationId xmlns:a16="http://schemas.microsoft.com/office/drawing/2014/main" id="{3483DF64-8299-74A8-DCE9-BEFF03269CDA}"/>
              </a:ext>
            </a:extLst>
          </p:cNvPr>
          <p:cNvPicPr>
            <a:picLocks noChangeAspect="1"/>
          </p:cNvPicPr>
          <p:nvPr/>
        </p:nvPicPr>
        <p:blipFill>
          <a:blip r:embed="rId3"/>
          <a:stretch>
            <a:fillRect/>
          </a:stretch>
        </p:blipFill>
        <p:spPr>
          <a:xfrm>
            <a:off x="4236811" y="1769813"/>
            <a:ext cx="1308141" cy="801764"/>
          </a:xfrm>
          <a:prstGeom prst="rect">
            <a:avLst/>
          </a:prstGeom>
        </p:spPr>
      </p:pic>
      <p:pic>
        <p:nvPicPr>
          <p:cNvPr id="4" name="图片 3">
            <a:extLst>
              <a:ext uri="{FF2B5EF4-FFF2-40B4-BE49-F238E27FC236}">
                <a16:creationId xmlns:a16="http://schemas.microsoft.com/office/drawing/2014/main" id="{B3B511BB-F529-C665-E9AA-6BC1BCEBC75E}"/>
              </a:ext>
            </a:extLst>
          </p:cNvPr>
          <p:cNvPicPr>
            <a:picLocks noChangeAspect="1"/>
          </p:cNvPicPr>
          <p:nvPr/>
        </p:nvPicPr>
        <p:blipFill>
          <a:blip r:embed="rId4"/>
          <a:stretch>
            <a:fillRect/>
          </a:stretch>
        </p:blipFill>
        <p:spPr>
          <a:xfrm>
            <a:off x="595051" y="1413933"/>
            <a:ext cx="1833575" cy="1747035"/>
          </a:xfrm>
          <a:prstGeom prst="rect">
            <a:avLst/>
          </a:prstGeom>
        </p:spPr>
      </p:pic>
      <p:pic>
        <p:nvPicPr>
          <p:cNvPr id="5" name="图片 4">
            <a:extLst>
              <a:ext uri="{FF2B5EF4-FFF2-40B4-BE49-F238E27FC236}">
                <a16:creationId xmlns:a16="http://schemas.microsoft.com/office/drawing/2014/main" id="{0BA5255D-1811-E8CA-BD7B-44E48EB4259E}"/>
              </a:ext>
            </a:extLst>
          </p:cNvPr>
          <p:cNvPicPr>
            <a:picLocks noChangeAspect="1"/>
          </p:cNvPicPr>
          <p:nvPr/>
        </p:nvPicPr>
        <p:blipFill>
          <a:blip r:embed="rId5"/>
          <a:stretch>
            <a:fillRect/>
          </a:stretch>
        </p:blipFill>
        <p:spPr>
          <a:xfrm>
            <a:off x="2449078" y="1422627"/>
            <a:ext cx="1836143" cy="1747035"/>
          </a:xfrm>
          <a:prstGeom prst="rect">
            <a:avLst/>
          </a:prstGeom>
        </p:spPr>
      </p:pic>
      <p:pic>
        <p:nvPicPr>
          <p:cNvPr id="6" name="图片 5">
            <a:extLst>
              <a:ext uri="{FF2B5EF4-FFF2-40B4-BE49-F238E27FC236}">
                <a16:creationId xmlns:a16="http://schemas.microsoft.com/office/drawing/2014/main" id="{EF5CDAEA-DC63-DD53-781F-A5D6331970DD}"/>
              </a:ext>
            </a:extLst>
          </p:cNvPr>
          <p:cNvPicPr>
            <a:picLocks noChangeAspect="1"/>
          </p:cNvPicPr>
          <p:nvPr/>
        </p:nvPicPr>
        <p:blipFill>
          <a:blip r:embed="rId6"/>
          <a:stretch>
            <a:fillRect/>
          </a:stretch>
        </p:blipFill>
        <p:spPr>
          <a:xfrm>
            <a:off x="1735435" y="3279028"/>
            <a:ext cx="2057687" cy="333422"/>
          </a:xfrm>
          <a:prstGeom prst="rect">
            <a:avLst/>
          </a:prstGeom>
        </p:spPr>
      </p:pic>
      <p:sp>
        <p:nvSpPr>
          <p:cNvPr id="9" name="文本框 8">
            <a:extLst>
              <a:ext uri="{FF2B5EF4-FFF2-40B4-BE49-F238E27FC236}">
                <a16:creationId xmlns:a16="http://schemas.microsoft.com/office/drawing/2014/main" id="{E1FE35B6-60F3-B1D4-6954-418B71F85908}"/>
              </a:ext>
            </a:extLst>
          </p:cNvPr>
          <p:cNvSpPr txBox="1"/>
          <p:nvPr/>
        </p:nvSpPr>
        <p:spPr>
          <a:xfrm>
            <a:off x="2995308" y="1071781"/>
            <a:ext cx="2982569" cy="369332"/>
          </a:xfrm>
          <a:prstGeom prst="rect">
            <a:avLst/>
          </a:prstGeom>
          <a:noFill/>
        </p:spPr>
        <p:txBody>
          <a:bodyPr wrap="square" rtlCol="0">
            <a:spAutoFit/>
          </a:bodyPr>
          <a:lstStyle/>
          <a:p>
            <a:r>
              <a:rPr lang="en-US" altLang="zh-CN" i="1">
                <a:solidFill>
                  <a:srgbClr val="0070C0"/>
                </a:solidFill>
                <a:latin typeface="Calibri" panose="020F0502020204030204" pitchFamily="34" charset="0"/>
                <a:ea typeface="Calibri" panose="020F0502020204030204" pitchFamily="34" charset="0"/>
                <a:cs typeface="Calibri" panose="020F0502020204030204" pitchFamily="34" charset="0"/>
              </a:rPr>
              <a:t>Phys. Rev. Lett. 126, 071302</a:t>
            </a:r>
            <a:endParaRPr lang="zh-CN" altLang="en-US"/>
          </a:p>
        </p:txBody>
      </p:sp>
      <p:sp>
        <p:nvSpPr>
          <p:cNvPr id="17" name="文本框 16">
            <a:extLst>
              <a:ext uri="{FF2B5EF4-FFF2-40B4-BE49-F238E27FC236}">
                <a16:creationId xmlns:a16="http://schemas.microsoft.com/office/drawing/2014/main" id="{9E884FCF-2336-F47C-14BF-E9EA32FFFDB5}"/>
              </a:ext>
            </a:extLst>
          </p:cNvPr>
          <p:cNvSpPr txBox="1"/>
          <p:nvPr/>
        </p:nvSpPr>
        <p:spPr>
          <a:xfrm>
            <a:off x="601969" y="3712572"/>
            <a:ext cx="4298277" cy="369332"/>
          </a:xfrm>
          <a:prstGeom prst="rect">
            <a:avLst/>
          </a:prstGeom>
          <a:noFill/>
        </p:spPr>
        <p:txBody>
          <a:bodyPr wrap="square" rtlCol="0">
            <a:spAutoFit/>
          </a:bodyPr>
          <a:lstStyle/>
          <a:p>
            <a:pPr marL="285750" indent="-285750">
              <a:buFont typeface="Wingdings" panose="05000000000000000000" pitchFamily="2" charset="2"/>
              <a:buChar char="Ø"/>
            </a:pPr>
            <a:r>
              <a:rPr lang="en-US" altLang="zh-CN">
                <a:latin typeface="Bell MT" panose="02020503060305020303" pitchFamily="18" charset="0"/>
              </a:rPr>
              <a:t>High-redshift UV luminosity function</a:t>
            </a:r>
            <a:endParaRPr lang="zh-CN" altLang="en-US">
              <a:latin typeface="Bell MT" panose="02020503060305020303" pitchFamily="18" charset="0"/>
            </a:endParaRPr>
          </a:p>
        </p:txBody>
      </p:sp>
      <p:pic>
        <p:nvPicPr>
          <p:cNvPr id="21" name="图片 20">
            <a:extLst>
              <a:ext uri="{FF2B5EF4-FFF2-40B4-BE49-F238E27FC236}">
                <a16:creationId xmlns:a16="http://schemas.microsoft.com/office/drawing/2014/main" id="{C76FDA8F-0394-13D6-42E6-06823040F34D}"/>
              </a:ext>
            </a:extLst>
          </p:cNvPr>
          <p:cNvPicPr>
            <a:picLocks noChangeAspect="1"/>
          </p:cNvPicPr>
          <p:nvPr/>
        </p:nvPicPr>
        <p:blipFill>
          <a:blip r:embed="rId7"/>
          <a:srcRect t="19556"/>
          <a:stretch>
            <a:fillRect/>
          </a:stretch>
        </p:blipFill>
        <p:spPr>
          <a:xfrm>
            <a:off x="1735435" y="4199964"/>
            <a:ext cx="2473672" cy="269988"/>
          </a:xfrm>
          <a:prstGeom prst="rect">
            <a:avLst/>
          </a:prstGeom>
        </p:spPr>
      </p:pic>
      <p:sp>
        <p:nvSpPr>
          <p:cNvPr id="25" name="文本框 24">
            <a:extLst>
              <a:ext uri="{FF2B5EF4-FFF2-40B4-BE49-F238E27FC236}">
                <a16:creationId xmlns:a16="http://schemas.microsoft.com/office/drawing/2014/main" id="{AE45DC09-59DF-F1D2-2DD3-327E010B9D56}"/>
              </a:ext>
            </a:extLst>
          </p:cNvPr>
          <p:cNvSpPr txBox="1"/>
          <p:nvPr/>
        </p:nvSpPr>
        <p:spPr>
          <a:xfrm>
            <a:off x="615139" y="4556270"/>
            <a:ext cx="4298277" cy="369332"/>
          </a:xfrm>
          <a:prstGeom prst="rect">
            <a:avLst/>
          </a:prstGeom>
          <a:noFill/>
        </p:spPr>
        <p:txBody>
          <a:bodyPr wrap="square" rtlCol="0">
            <a:spAutoFit/>
          </a:bodyPr>
          <a:lstStyle/>
          <a:p>
            <a:pPr marL="285750" indent="-285750">
              <a:buFont typeface="Wingdings" panose="05000000000000000000" pitchFamily="2" charset="2"/>
              <a:buChar char="Ø"/>
            </a:pPr>
            <a:r>
              <a:rPr lang="en-US" altLang="zh-CN">
                <a:latin typeface="Bell MT" panose="02020503060305020303" pitchFamily="18" charset="0"/>
              </a:rPr>
              <a:t>Subhalo mass function</a:t>
            </a:r>
            <a:endParaRPr lang="zh-CN" altLang="en-US">
              <a:latin typeface="Bell MT" panose="02020503060305020303" pitchFamily="18" charset="0"/>
            </a:endParaRPr>
          </a:p>
        </p:txBody>
      </p:sp>
      <p:pic>
        <p:nvPicPr>
          <p:cNvPr id="28" name="图片 27">
            <a:extLst>
              <a:ext uri="{FF2B5EF4-FFF2-40B4-BE49-F238E27FC236}">
                <a16:creationId xmlns:a16="http://schemas.microsoft.com/office/drawing/2014/main" id="{6ADF2A7C-DC9C-5BFE-CB5F-F83DB71D00FF}"/>
              </a:ext>
            </a:extLst>
          </p:cNvPr>
          <p:cNvPicPr>
            <a:picLocks noChangeAspect="1"/>
          </p:cNvPicPr>
          <p:nvPr/>
        </p:nvPicPr>
        <p:blipFill>
          <a:blip r:embed="rId8"/>
          <a:stretch>
            <a:fillRect/>
          </a:stretch>
        </p:blipFill>
        <p:spPr>
          <a:xfrm>
            <a:off x="1643152" y="4994064"/>
            <a:ext cx="2565955" cy="311025"/>
          </a:xfrm>
          <a:prstGeom prst="rect">
            <a:avLst/>
          </a:prstGeom>
        </p:spPr>
      </p:pic>
      <p:sp>
        <p:nvSpPr>
          <p:cNvPr id="34" name="文本框 33">
            <a:extLst>
              <a:ext uri="{FF2B5EF4-FFF2-40B4-BE49-F238E27FC236}">
                <a16:creationId xmlns:a16="http://schemas.microsoft.com/office/drawing/2014/main" id="{39246980-B624-7593-50C7-22B86C681AA3}"/>
              </a:ext>
            </a:extLst>
          </p:cNvPr>
          <p:cNvSpPr txBox="1"/>
          <p:nvPr/>
        </p:nvSpPr>
        <p:spPr>
          <a:xfrm>
            <a:off x="615139" y="5523821"/>
            <a:ext cx="4298277" cy="369332"/>
          </a:xfrm>
          <a:prstGeom prst="rect">
            <a:avLst/>
          </a:prstGeom>
          <a:noFill/>
        </p:spPr>
        <p:txBody>
          <a:bodyPr wrap="square" rtlCol="0">
            <a:spAutoFit/>
          </a:bodyPr>
          <a:lstStyle/>
          <a:p>
            <a:pPr marL="285750" indent="-285750">
              <a:buFont typeface="Wingdings" panose="05000000000000000000" pitchFamily="2" charset="2"/>
              <a:buChar char="Ø"/>
            </a:pPr>
            <a:r>
              <a:rPr lang="en-US" altLang="zh-CN">
                <a:latin typeface="Bell MT" panose="02020503060305020303" pitchFamily="18" charset="0"/>
              </a:rPr>
              <a:t>Superradiance</a:t>
            </a:r>
            <a:endParaRPr lang="zh-CN" altLang="en-US">
              <a:latin typeface="Bell MT" panose="02020503060305020303" pitchFamily="18" charset="0"/>
            </a:endParaRPr>
          </a:p>
        </p:txBody>
      </p:sp>
      <p:sp>
        <p:nvSpPr>
          <p:cNvPr id="35" name="文本框 34">
            <a:extLst>
              <a:ext uri="{FF2B5EF4-FFF2-40B4-BE49-F238E27FC236}">
                <a16:creationId xmlns:a16="http://schemas.microsoft.com/office/drawing/2014/main" id="{7A23A60E-B027-3159-1A64-38D1433614A4}"/>
              </a:ext>
            </a:extLst>
          </p:cNvPr>
          <p:cNvSpPr txBox="1"/>
          <p:nvPr/>
        </p:nvSpPr>
        <p:spPr>
          <a:xfrm>
            <a:off x="1369730" y="5927219"/>
            <a:ext cx="1273692" cy="369332"/>
          </a:xfrm>
          <a:prstGeom prst="rect">
            <a:avLst/>
          </a:prstGeom>
          <a:noFill/>
        </p:spPr>
        <p:txBody>
          <a:bodyPr wrap="square" rtlCol="0">
            <a:spAutoFit/>
          </a:bodyPr>
          <a:lstStyle/>
          <a:p>
            <a:r>
              <a:rPr lang="en-US" altLang="zh-CN">
                <a:latin typeface="Bell MT" panose="02020503060305020303" pitchFamily="18" charset="0"/>
              </a:rPr>
              <a:t>Excluded</a:t>
            </a:r>
            <a:endParaRPr lang="zh-CN" altLang="en-US">
              <a:latin typeface="Bell MT" panose="02020503060305020303" pitchFamily="18" charset="0"/>
            </a:endParaRPr>
          </a:p>
        </p:txBody>
      </p:sp>
      <p:pic>
        <p:nvPicPr>
          <p:cNvPr id="36" name="图片 35">
            <a:extLst>
              <a:ext uri="{FF2B5EF4-FFF2-40B4-BE49-F238E27FC236}">
                <a16:creationId xmlns:a16="http://schemas.microsoft.com/office/drawing/2014/main" id="{BE5AA8A9-C74D-7718-7282-F18EC7731451}"/>
              </a:ext>
            </a:extLst>
          </p:cNvPr>
          <p:cNvPicPr>
            <a:picLocks noChangeAspect="1"/>
          </p:cNvPicPr>
          <p:nvPr/>
        </p:nvPicPr>
        <p:blipFill>
          <a:blip r:embed="rId9"/>
          <a:stretch>
            <a:fillRect/>
          </a:stretch>
        </p:blipFill>
        <p:spPr>
          <a:xfrm>
            <a:off x="2489572" y="5993275"/>
            <a:ext cx="2274011" cy="277742"/>
          </a:xfrm>
          <a:prstGeom prst="rect">
            <a:avLst/>
          </a:prstGeom>
        </p:spPr>
      </p:pic>
      <p:grpSp>
        <p:nvGrpSpPr>
          <p:cNvPr id="8" name="组合 7">
            <a:extLst>
              <a:ext uri="{FF2B5EF4-FFF2-40B4-BE49-F238E27FC236}">
                <a16:creationId xmlns:a16="http://schemas.microsoft.com/office/drawing/2014/main" id="{FD03174A-72C5-B804-EDD3-A4B3DA92CC60}"/>
              </a:ext>
            </a:extLst>
          </p:cNvPr>
          <p:cNvGrpSpPr/>
          <p:nvPr/>
        </p:nvGrpSpPr>
        <p:grpSpPr>
          <a:xfrm>
            <a:off x="5568870" y="4069971"/>
            <a:ext cx="6258704" cy="2694896"/>
            <a:chOff x="5588518" y="898573"/>
            <a:chExt cx="6258704" cy="2694896"/>
          </a:xfrm>
        </p:grpSpPr>
        <p:grpSp>
          <p:nvGrpSpPr>
            <p:cNvPr id="7" name="组合 6">
              <a:extLst>
                <a:ext uri="{FF2B5EF4-FFF2-40B4-BE49-F238E27FC236}">
                  <a16:creationId xmlns:a16="http://schemas.microsoft.com/office/drawing/2014/main" id="{0920BF1C-9A9B-B5ED-1A74-7A1E76D95BEB}"/>
                </a:ext>
              </a:extLst>
            </p:cNvPr>
            <p:cNvGrpSpPr/>
            <p:nvPr/>
          </p:nvGrpSpPr>
          <p:grpSpPr>
            <a:xfrm>
              <a:off x="5588518" y="898573"/>
              <a:ext cx="6258704" cy="2570382"/>
              <a:chOff x="5588518" y="898573"/>
              <a:chExt cx="6258704" cy="2570382"/>
            </a:xfrm>
          </p:grpSpPr>
          <p:sp>
            <p:nvSpPr>
              <p:cNvPr id="43" name="文本框 42">
                <a:extLst>
                  <a:ext uri="{FF2B5EF4-FFF2-40B4-BE49-F238E27FC236}">
                    <a16:creationId xmlns:a16="http://schemas.microsoft.com/office/drawing/2014/main" id="{1792193A-2EE7-08FE-DD8E-9A8A2FF33D8C}"/>
                  </a:ext>
                </a:extLst>
              </p:cNvPr>
              <p:cNvSpPr txBox="1"/>
              <p:nvPr/>
            </p:nvSpPr>
            <p:spPr>
              <a:xfrm>
                <a:off x="5588518" y="898573"/>
                <a:ext cx="3884623" cy="369332"/>
              </a:xfrm>
              <a:prstGeom prst="rect">
                <a:avLst/>
              </a:prstGeom>
              <a:noFill/>
            </p:spPr>
            <p:txBody>
              <a:bodyPr wrap="square" rtlCol="0">
                <a:spAutoFit/>
              </a:bodyPr>
              <a:lstStyle/>
              <a:p>
                <a:pPr marL="285750" indent="-285750">
                  <a:buFont typeface="Wingdings" panose="05000000000000000000" pitchFamily="2" charset="2"/>
                  <a:buChar char="Ø"/>
                </a:pPr>
                <a:r>
                  <a:rPr lang="en-US" altLang="zh-CN">
                    <a:latin typeface="Bell MT" panose="02020503060305020303" pitchFamily="18" charset="0"/>
                  </a:rPr>
                  <a:t>Jeans analysis</a:t>
                </a:r>
                <a:endParaRPr lang="zh-CN" altLang="en-US">
                  <a:latin typeface="Bell MT" panose="02020503060305020303" pitchFamily="18" charset="0"/>
                </a:endParaRPr>
              </a:p>
            </p:txBody>
          </p:sp>
          <p:pic>
            <p:nvPicPr>
              <p:cNvPr id="44" name="图片 43">
                <a:extLst>
                  <a:ext uri="{FF2B5EF4-FFF2-40B4-BE49-F238E27FC236}">
                    <a16:creationId xmlns:a16="http://schemas.microsoft.com/office/drawing/2014/main" id="{972924B1-F56A-73C0-E312-DE0CF2A1FD0F}"/>
                  </a:ext>
                </a:extLst>
              </p:cNvPr>
              <p:cNvPicPr>
                <a:picLocks noChangeAspect="1"/>
              </p:cNvPicPr>
              <p:nvPr/>
            </p:nvPicPr>
            <p:blipFill>
              <a:blip r:embed="rId10"/>
              <a:stretch>
                <a:fillRect/>
              </a:stretch>
            </p:blipFill>
            <p:spPr>
              <a:xfrm>
                <a:off x="5650333" y="1684729"/>
                <a:ext cx="2740921" cy="1784226"/>
              </a:xfrm>
              <a:prstGeom prst="rect">
                <a:avLst/>
              </a:prstGeom>
            </p:spPr>
          </p:pic>
          <p:pic>
            <p:nvPicPr>
              <p:cNvPr id="45" name="图片 44">
                <a:extLst>
                  <a:ext uri="{FF2B5EF4-FFF2-40B4-BE49-F238E27FC236}">
                    <a16:creationId xmlns:a16="http://schemas.microsoft.com/office/drawing/2014/main" id="{D9873184-D05F-1D7F-5558-5501E5907C23}"/>
                  </a:ext>
                </a:extLst>
              </p:cNvPr>
              <p:cNvPicPr>
                <a:picLocks noChangeAspect="1"/>
              </p:cNvPicPr>
              <p:nvPr/>
            </p:nvPicPr>
            <p:blipFill>
              <a:blip r:embed="rId11"/>
              <a:stretch>
                <a:fillRect/>
              </a:stretch>
            </p:blipFill>
            <p:spPr>
              <a:xfrm>
                <a:off x="9245589" y="1217001"/>
                <a:ext cx="2601633" cy="1967325"/>
              </a:xfrm>
              <a:prstGeom prst="rect">
                <a:avLst/>
              </a:prstGeom>
            </p:spPr>
          </p:pic>
          <p:sp>
            <p:nvSpPr>
              <p:cNvPr id="47" name="文本框 46">
                <a:extLst>
                  <a:ext uri="{FF2B5EF4-FFF2-40B4-BE49-F238E27FC236}">
                    <a16:creationId xmlns:a16="http://schemas.microsoft.com/office/drawing/2014/main" id="{CD898B3D-F2D5-6004-63EC-434DBD7F6EBE}"/>
                  </a:ext>
                </a:extLst>
              </p:cNvPr>
              <p:cNvSpPr txBox="1"/>
              <p:nvPr/>
            </p:nvSpPr>
            <p:spPr>
              <a:xfrm>
                <a:off x="5650333" y="1315866"/>
                <a:ext cx="3732333" cy="369332"/>
              </a:xfrm>
              <a:prstGeom prst="rect">
                <a:avLst/>
              </a:prstGeom>
              <a:noFill/>
            </p:spPr>
            <p:txBody>
              <a:bodyPr wrap="square">
                <a:spAutoFit/>
              </a:bodyPr>
              <a:lstStyle/>
              <a:p>
                <a:r>
                  <a:rPr lang="en-US" altLang="zh-CN" i="1">
                    <a:solidFill>
                      <a:srgbClr val="0070C0"/>
                    </a:solidFill>
                    <a:latin typeface="Calibri" panose="020F0502020204030204" pitchFamily="34" charset="0"/>
                    <a:ea typeface="Calibri" panose="020F0502020204030204" pitchFamily="34" charset="0"/>
                    <a:cs typeface="Calibri" panose="020F0502020204030204" pitchFamily="34" charset="0"/>
                  </a:rPr>
                  <a:t>Kohei Hayashi et al 2021 ApJL 912 L3</a:t>
                </a:r>
                <a:endParaRPr lang="zh-CN" altLang="en-US" i="1">
                  <a:solidFill>
                    <a:srgbClr val="0070C0"/>
                  </a:solidFill>
                  <a:latin typeface="Calibri" panose="020F0502020204030204" pitchFamily="34" charset="0"/>
                  <a:cs typeface="Calibri" panose="020F0502020204030204" pitchFamily="34" charset="0"/>
                </a:endParaRPr>
              </a:p>
            </p:txBody>
          </p:sp>
        </p:grpSp>
        <p:pic>
          <p:nvPicPr>
            <p:cNvPr id="48" name="图片 47">
              <a:extLst>
                <a:ext uri="{FF2B5EF4-FFF2-40B4-BE49-F238E27FC236}">
                  <a16:creationId xmlns:a16="http://schemas.microsoft.com/office/drawing/2014/main" id="{EEC0D252-7CBE-69B7-3B91-131C46538E2A}"/>
                </a:ext>
              </a:extLst>
            </p:cNvPr>
            <p:cNvPicPr>
              <a:picLocks noChangeAspect="1"/>
            </p:cNvPicPr>
            <p:nvPr/>
          </p:nvPicPr>
          <p:blipFill>
            <a:blip r:embed="rId12"/>
            <a:stretch>
              <a:fillRect/>
            </a:stretch>
          </p:blipFill>
          <p:spPr>
            <a:xfrm>
              <a:off x="9699395" y="3198972"/>
              <a:ext cx="1957449" cy="394497"/>
            </a:xfrm>
            <a:prstGeom prst="rect">
              <a:avLst/>
            </a:prstGeom>
          </p:spPr>
        </p:pic>
      </p:grpSp>
      <p:grpSp>
        <p:nvGrpSpPr>
          <p:cNvPr id="10" name="组合 9">
            <a:extLst>
              <a:ext uri="{FF2B5EF4-FFF2-40B4-BE49-F238E27FC236}">
                <a16:creationId xmlns:a16="http://schemas.microsoft.com/office/drawing/2014/main" id="{A251C334-9B31-3A26-618F-B18B5809F5FB}"/>
              </a:ext>
            </a:extLst>
          </p:cNvPr>
          <p:cNvGrpSpPr/>
          <p:nvPr/>
        </p:nvGrpSpPr>
        <p:grpSpPr>
          <a:xfrm>
            <a:off x="5580855" y="1466289"/>
            <a:ext cx="6567460" cy="2465368"/>
            <a:chOff x="5461185" y="3612450"/>
            <a:chExt cx="6567460" cy="2465368"/>
          </a:xfrm>
        </p:grpSpPr>
        <p:sp>
          <p:nvSpPr>
            <p:cNvPr id="49" name="文本框 48">
              <a:extLst>
                <a:ext uri="{FF2B5EF4-FFF2-40B4-BE49-F238E27FC236}">
                  <a16:creationId xmlns:a16="http://schemas.microsoft.com/office/drawing/2014/main" id="{A298391A-8754-099A-7033-9CCCD41BF2A0}"/>
                </a:ext>
              </a:extLst>
            </p:cNvPr>
            <p:cNvSpPr txBox="1"/>
            <p:nvPr/>
          </p:nvSpPr>
          <p:spPr>
            <a:xfrm>
              <a:off x="5461185" y="3612450"/>
              <a:ext cx="3884623" cy="369332"/>
            </a:xfrm>
            <a:prstGeom prst="rect">
              <a:avLst/>
            </a:prstGeom>
            <a:noFill/>
          </p:spPr>
          <p:txBody>
            <a:bodyPr wrap="square" rtlCol="0">
              <a:spAutoFit/>
            </a:bodyPr>
            <a:lstStyle/>
            <a:p>
              <a:pPr marL="285750" indent="-285750">
                <a:buFont typeface="Wingdings" panose="05000000000000000000" pitchFamily="2" charset="2"/>
                <a:buChar char="Ø"/>
              </a:pPr>
              <a:r>
                <a:rPr lang="en-US" altLang="zh-CN">
                  <a:latin typeface="Bell MT" panose="02020503060305020303" pitchFamily="18" charset="0"/>
                </a:rPr>
                <a:t>Dynamical heating</a:t>
              </a:r>
              <a:endParaRPr lang="zh-CN" altLang="en-US">
                <a:latin typeface="Bell MT" panose="02020503060305020303" pitchFamily="18" charset="0"/>
              </a:endParaRPr>
            </a:p>
          </p:txBody>
        </p:sp>
        <p:sp>
          <p:nvSpPr>
            <p:cNvPr id="58" name="文本框 57">
              <a:extLst>
                <a:ext uri="{FF2B5EF4-FFF2-40B4-BE49-F238E27FC236}">
                  <a16:creationId xmlns:a16="http://schemas.microsoft.com/office/drawing/2014/main" id="{C5AF3487-5C45-E28E-8F03-7CA6C8B6D023}"/>
                </a:ext>
              </a:extLst>
            </p:cNvPr>
            <p:cNvSpPr txBox="1"/>
            <p:nvPr/>
          </p:nvSpPr>
          <p:spPr>
            <a:xfrm>
              <a:off x="5650333" y="4073641"/>
              <a:ext cx="4737892" cy="369332"/>
            </a:xfrm>
            <a:prstGeom prst="rect">
              <a:avLst/>
            </a:prstGeom>
            <a:noFill/>
          </p:spPr>
          <p:txBody>
            <a:bodyPr wrap="square" rtlCol="0">
              <a:spAutoFit/>
            </a:bodyPr>
            <a:lstStyle/>
            <a:p>
              <a:r>
                <a:rPr lang="en-US" altLang="zh-CN">
                  <a:latin typeface="Bell MT" panose="02020503060305020303" pitchFamily="18" charset="0"/>
                </a:rPr>
                <a:t>Nuclear star cluster in Eridanus II (13pc)</a:t>
              </a:r>
              <a:endParaRPr lang="zh-CN" altLang="en-US">
                <a:latin typeface="Bell MT" panose="02020503060305020303" pitchFamily="18" charset="0"/>
              </a:endParaRPr>
            </a:p>
          </p:txBody>
        </p:sp>
        <p:grpSp>
          <p:nvGrpSpPr>
            <p:cNvPr id="61" name="组合 60">
              <a:extLst>
                <a:ext uri="{FF2B5EF4-FFF2-40B4-BE49-F238E27FC236}">
                  <a16:creationId xmlns:a16="http://schemas.microsoft.com/office/drawing/2014/main" id="{93874B8B-5376-AF55-A57E-7C08668818E3}"/>
                </a:ext>
              </a:extLst>
            </p:cNvPr>
            <p:cNvGrpSpPr/>
            <p:nvPr/>
          </p:nvGrpSpPr>
          <p:grpSpPr>
            <a:xfrm>
              <a:off x="9852244" y="4117259"/>
              <a:ext cx="2143922" cy="282095"/>
              <a:chOff x="9852244" y="4117259"/>
              <a:chExt cx="2143922" cy="282095"/>
            </a:xfrm>
          </p:grpSpPr>
          <p:pic>
            <p:nvPicPr>
              <p:cNvPr id="59" name="图片 58">
                <a:extLst>
                  <a:ext uri="{FF2B5EF4-FFF2-40B4-BE49-F238E27FC236}">
                    <a16:creationId xmlns:a16="http://schemas.microsoft.com/office/drawing/2014/main" id="{0C627549-BF59-497C-C93A-A3A26CA99489}"/>
                  </a:ext>
                </a:extLst>
              </p:cNvPr>
              <p:cNvPicPr>
                <a:picLocks noChangeAspect="1"/>
              </p:cNvPicPr>
              <p:nvPr/>
            </p:nvPicPr>
            <p:blipFill>
              <a:blip r:embed="rId13"/>
              <a:stretch>
                <a:fillRect/>
              </a:stretch>
            </p:blipFill>
            <p:spPr>
              <a:xfrm>
                <a:off x="9852244" y="4117259"/>
                <a:ext cx="1071961" cy="282095"/>
              </a:xfrm>
              <a:prstGeom prst="rect">
                <a:avLst/>
              </a:prstGeom>
            </p:spPr>
          </p:pic>
          <p:pic>
            <p:nvPicPr>
              <p:cNvPr id="60" name="图片 59">
                <a:extLst>
                  <a:ext uri="{FF2B5EF4-FFF2-40B4-BE49-F238E27FC236}">
                    <a16:creationId xmlns:a16="http://schemas.microsoft.com/office/drawing/2014/main" id="{E051F478-5C7F-EE3B-CC82-99B3CA522CBF}"/>
                  </a:ext>
                </a:extLst>
              </p:cNvPr>
              <p:cNvPicPr>
                <a:picLocks noChangeAspect="1"/>
              </p:cNvPicPr>
              <p:nvPr/>
            </p:nvPicPr>
            <p:blipFill>
              <a:blip r:embed="rId14"/>
              <a:stretch>
                <a:fillRect/>
              </a:stretch>
            </p:blipFill>
            <p:spPr>
              <a:xfrm>
                <a:off x="10924205" y="4117259"/>
                <a:ext cx="1071961" cy="251803"/>
              </a:xfrm>
              <a:prstGeom prst="rect">
                <a:avLst/>
              </a:prstGeom>
            </p:spPr>
          </p:pic>
        </p:grpSp>
        <p:pic>
          <p:nvPicPr>
            <p:cNvPr id="62" name="图片 61">
              <a:extLst>
                <a:ext uri="{FF2B5EF4-FFF2-40B4-BE49-F238E27FC236}">
                  <a16:creationId xmlns:a16="http://schemas.microsoft.com/office/drawing/2014/main" id="{74BEE7C8-DD62-F3CF-CC51-BBFB2BF7D745}"/>
                </a:ext>
              </a:extLst>
            </p:cNvPr>
            <p:cNvPicPr>
              <a:picLocks noChangeAspect="1"/>
            </p:cNvPicPr>
            <p:nvPr/>
          </p:nvPicPr>
          <p:blipFill>
            <a:blip r:embed="rId15"/>
            <a:stretch>
              <a:fillRect/>
            </a:stretch>
          </p:blipFill>
          <p:spPr>
            <a:xfrm>
              <a:off x="9839519" y="4534832"/>
              <a:ext cx="914095" cy="369331"/>
            </a:xfrm>
            <a:prstGeom prst="rect">
              <a:avLst/>
            </a:prstGeom>
          </p:spPr>
        </p:pic>
        <p:pic>
          <p:nvPicPr>
            <p:cNvPr id="63" name="图片 62">
              <a:extLst>
                <a:ext uri="{FF2B5EF4-FFF2-40B4-BE49-F238E27FC236}">
                  <a16:creationId xmlns:a16="http://schemas.microsoft.com/office/drawing/2014/main" id="{368AE772-ABA4-7463-AFF8-0E221838EB44}"/>
                </a:ext>
              </a:extLst>
            </p:cNvPr>
            <p:cNvPicPr>
              <a:picLocks noChangeAspect="1"/>
            </p:cNvPicPr>
            <p:nvPr/>
          </p:nvPicPr>
          <p:blipFill>
            <a:blip r:embed="rId16"/>
            <a:stretch>
              <a:fillRect/>
            </a:stretch>
          </p:blipFill>
          <p:spPr>
            <a:xfrm>
              <a:off x="10842598" y="4588945"/>
              <a:ext cx="1153568" cy="303981"/>
            </a:xfrm>
            <a:prstGeom prst="rect">
              <a:avLst/>
            </a:prstGeom>
          </p:spPr>
        </p:pic>
        <p:sp>
          <p:nvSpPr>
            <p:cNvPr id="64" name="文本框 63">
              <a:extLst>
                <a:ext uri="{FF2B5EF4-FFF2-40B4-BE49-F238E27FC236}">
                  <a16:creationId xmlns:a16="http://schemas.microsoft.com/office/drawing/2014/main" id="{FF9A5025-8275-F893-FCCA-C1ABD43D82EC}"/>
                </a:ext>
              </a:extLst>
            </p:cNvPr>
            <p:cNvSpPr txBox="1"/>
            <p:nvPr/>
          </p:nvSpPr>
          <p:spPr>
            <a:xfrm>
              <a:off x="5664662" y="4564859"/>
              <a:ext cx="3732333" cy="369332"/>
            </a:xfrm>
            <a:prstGeom prst="rect">
              <a:avLst/>
            </a:prstGeom>
            <a:noFill/>
          </p:spPr>
          <p:txBody>
            <a:bodyPr wrap="square" rtlCol="0">
              <a:spAutoFit/>
            </a:bodyPr>
            <a:lstStyle/>
            <a:p>
              <a:r>
                <a:rPr lang="en-US" altLang="zh-CN">
                  <a:latin typeface="Bell MT" panose="02020503060305020303" pitchFamily="18" charset="0"/>
                </a:rPr>
                <a:t>Segue 1 (24.2pc) &amp; Segue 2 (40.5pc)</a:t>
              </a:r>
              <a:endParaRPr lang="zh-CN" altLang="en-US">
                <a:latin typeface="Bell MT" panose="02020503060305020303" pitchFamily="18" charset="0"/>
              </a:endParaRPr>
            </a:p>
          </p:txBody>
        </p:sp>
        <p:sp>
          <p:nvSpPr>
            <p:cNvPr id="66" name="文本框 65">
              <a:extLst>
                <a:ext uri="{FF2B5EF4-FFF2-40B4-BE49-F238E27FC236}">
                  <a16:creationId xmlns:a16="http://schemas.microsoft.com/office/drawing/2014/main" id="{01C1B245-CCA7-784C-B88B-20019BEAFCB6}"/>
                </a:ext>
              </a:extLst>
            </p:cNvPr>
            <p:cNvSpPr txBox="1"/>
            <p:nvPr/>
          </p:nvSpPr>
          <p:spPr>
            <a:xfrm>
              <a:off x="5675137" y="5056077"/>
              <a:ext cx="3855725" cy="923330"/>
            </a:xfrm>
            <a:prstGeom prst="rect">
              <a:avLst/>
            </a:prstGeom>
            <a:noFill/>
          </p:spPr>
          <p:txBody>
            <a:bodyPr wrap="square">
              <a:spAutoFit/>
            </a:bodyPr>
            <a:lstStyle/>
            <a:p>
              <a:r>
                <a:rPr lang="en-US" altLang="zh-CN">
                  <a:latin typeface="Bell MT" panose="02020503060305020303" pitchFamily="18" charset="0"/>
                </a:rPr>
                <a:t>Fornax (0.668kpc), Carina (0.24kpc), Leo II (0.21kpc), Leo I (0.25kpc), and Draco (0.22kpc) </a:t>
              </a:r>
              <a:endParaRPr lang="zh-CN" altLang="en-US">
                <a:latin typeface="Bell MT" panose="02020503060305020303" pitchFamily="18" charset="0"/>
              </a:endParaRPr>
            </a:p>
          </p:txBody>
        </p:sp>
        <p:pic>
          <p:nvPicPr>
            <p:cNvPr id="67" name="图片 66">
              <a:extLst>
                <a:ext uri="{FF2B5EF4-FFF2-40B4-BE49-F238E27FC236}">
                  <a16:creationId xmlns:a16="http://schemas.microsoft.com/office/drawing/2014/main" id="{6F8B3FC0-B03F-E732-0B54-29FDAFC27749}"/>
                </a:ext>
              </a:extLst>
            </p:cNvPr>
            <p:cNvPicPr>
              <a:picLocks noChangeAspect="1"/>
            </p:cNvPicPr>
            <p:nvPr/>
          </p:nvPicPr>
          <p:blipFill>
            <a:blip r:embed="rId17"/>
            <a:srcRect t="8492"/>
            <a:stretch>
              <a:fillRect/>
            </a:stretch>
          </p:blipFill>
          <p:spPr>
            <a:xfrm>
              <a:off x="9702428" y="5811140"/>
              <a:ext cx="2326217" cy="182135"/>
            </a:xfrm>
            <a:prstGeom prst="rect">
              <a:avLst/>
            </a:prstGeom>
          </p:spPr>
        </p:pic>
        <p:sp>
          <p:nvSpPr>
            <p:cNvPr id="69" name="文本框 68">
              <a:extLst>
                <a:ext uri="{FF2B5EF4-FFF2-40B4-BE49-F238E27FC236}">
                  <a16:creationId xmlns:a16="http://schemas.microsoft.com/office/drawing/2014/main" id="{9CB3B6D2-C99A-BF41-E83F-5C7DE044F1A0}"/>
                </a:ext>
              </a:extLst>
            </p:cNvPr>
            <p:cNvSpPr txBox="1"/>
            <p:nvPr/>
          </p:nvSpPr>
          <p:spPr>
            <a:xfrm>
              <a:off x="8578552" y="5708486"/>
              <a:ext cx="1273692" cy="369332"/>
            </a:xfrm>
            <a:prstGeom prst="rect">
              <a:avLst/>
            </a:prstGeom>
            <a:noFill/>
          </p:spPr>
          <p:txBody>
            <a:bodyPr wrap="square" rtlCol="0">
              <a:spAutoFit/>
            </a:bodyPr>
            <a:lstStyle/>
            <a:p>
              <a:r>
                <a:rPr lang="en-US" altLang="zh-CN">
                  <a:latin typeface="Bell MT" panose="02020503060305020303" pitchFamily="18" charset="0"/>
                </a:rPr>
                <a:t>Excluded</a:t>
              </a:r>
              <a:endParaRPr lang="zh-CN" altLang="en-US">
                <a:latin typeface="Bell MT" panose="02020503060305020303" pitchFamily="18" charset="0"/>
              </a:endParaRPr>
            </a:p>
          </p:txBody>
        </p:sp>
      </p:grpSp>
      <p:sp>
        <p:nvSpPr>
          <p:cNvPr id="12" name="文本框 11">
            <a:extLst>
              <a:ext uri="{FF2B5EF4-FFF2-40B4-BE49-F238E27FC236}">
                <a16:creationId xmlns:a16="http://schemas.microsoft.com/office/drawing/2014/main" id="{77DD3A5C-0D30-9261-54C4-31D7BEE7D104}"/>
              </a:ext>
            </a:extLst>
          </p:cNvPr>
          <p:cNvSpPr txBox="1"/>
          <p:nvPr/>
        </p:nvSpPr>
        <p:spPr>
          <a:xfrm>
            <a:off x="7842770" y="3893456"/>
            <a:ext cx="4232837" cy="646331"/>
          </a:xfrm>
          <a:prstGeom prst="rect">
            <a:avLst/>
          </a:prstGeom>
          <a:noFill/>
        </p:spPr>
        <p:txBody>
          <a:bodyPr wrap="square">
            <a:spAutoFit/>
          </a:bodyPr>
          <a:lstStyle/>
          <a:p>
            <a:r>
              <a:rPr lang="zh-CN" altLang="zh-CN" i="1">
                <a:solidFill>
                  <a:srgbClr val="0070C0"/>
                </a:solidFill>
                <a:latin typeface="Calibri" panose="020F0502020204030204" pitchFamily="34" charset="0"/>
                <a:cs typeface="Calibri" panose="020F0502020204030204" pitchFamily="34" charset="0"/>
              </a:rPr>
              <a:t>T. Zimmermann</a:t>
            </a:r>
            <a:r>
              <a:rPr lang="en-US" altLang="zh-CN" i="1">
                <a:solidFill>
                  <a:srgbClr val="0070C0"/>
                </a:solidFill>
                <a:latin typeface="Calibri" panose="020F0502020204030204" pitchFamily="34" charset="0"/>
                <a:cs typeface="Calibri" panose="020F0502020204030204" pitchFamily="34" charset="0"/>
              </a:rPr>
              <a:t> et al.</a:t>
            </a:r>
            <a:r>
              <a:rPr lang="zh-CN" altLang="zh-CN" i="1">
                <a:solidFill>
                  <a:srgbClr val="0070C0"/>
                </a:solidFill>
                <a:latin typeface="Calibri" panose="020F0502020204030204" pitchFamily="34" charset="0"/>
                <a:cs typeface="Calibri" panose="020F0502020204030204" pitchFamily="34" charset="0"/>
              </a:rPr>
              <a:t>, Phys. Rev. Lett. 134, 151001 (2025).</a:t>
            </a:r>
            <a:endParaRPr lang="zh-CN" altLang="en-US" i="1">
              <a:solidFill>
                <a:srgbClr val="0070C0"/>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82309721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E2C8B4-D0B7-BE27-2E93-69A1122FF612}"/>
            </a:ext>
          </a:extLst>
        </p:cNvPr>
        <p:cNvGrpSpPr/>
        <p:nvPr/>
      </p:nvGrpSpPr>
      <p:grpSpPr>
        <a:xfrm>
          <a:off x="0" y="0"/>
          <a:ext cx="0" cy="0"/>
          <a:chOff x="0" y="0"/>
          <a:chExt cx="0" cy="0"/>
        </a:xfrm>
      </p:grpSpPr>
      <p:sp>
        <p:nvSpPr>
          <p:cNvPr id="4" name="文本框 3">
            <a:extLst>
              <a:ext uri="{FF2B5EF4-FFF2-40B4-BE49-F238E27FC236}">
                <a16:creationId xmlns:a16="http://schemas.microsoft.com/office/drawing/2014/main" id="{65FD0EA9-AAE8-7323-6DE4-1EF58BED49E7}"/>
              </a:ext>
            </a:extLst>
          </p:cNvPr>
          <p:cNvSpPr txBox="1"/>
          <p:nvPr/>
        </p:nvSpPr>
        <p:spPr>
          <a:xfrm>
            <a:off x="969749" y="1498537"/>
            <a:ext cx="7400527" cy="3539430"/>
          </a:xfrm>
          <a:prstGeom prst="rect">
            <a:avLst/>
          </a:prstGeom>
          <a:noFill/>
        </p:spPr>
        <p:txBody>
          <a:bodyPr wrap="square" rtlCol="0">
            <a:spAutoFit/>
          </a:bodyPr>
          <a:lstStyle/>
          <a:p>
            <a:pPr marL="342900" indent="-342900">
              <a:buFont typeface="Arial" panose="020B0604020202020204" pitchFamily="34" charset="0"/>
              <a:buChar char="•"/>
            </a:pPr>
            <a:r>
              <a:rPr lang="en-US" altLang="zh-CN" sz="3200" b="1">
                <a:solidFill>
                  <a:schemeClr val="tx1">
                    <a:alpha val="20000"/>
                  </a:schemeClr>
                </a:solidFill>
                <a:latin typeface="Bell MT" panose="02020503060305020303" pitchFamily="18" charset="0"/>
                <a:ea typeface="楷体" panose="02010609060101010101" pitchFamily="49" charset="-122"/>
              </a:rPr>
              <a:t>Motivation</a:t>
            </a:r>
          </a:p>
          <a:p>
            <a:endParaRPr lang="en-US" altLang="zh-CN" sz="3200" b="1">
              <a:latin typeface="Bell MT" panose="02020503060305020303" pitchFamily="18" charset="0"/>
              <a:ea typeface="楷体" panose="02010609060101010101" pitchFamily="49" charset="-122"/>
            </a:endParaRPr>
          </a:p>
          <a:p>
            <a:pPr marL="342900" indent="-342900">
              <a:buFont typeface="Arial" panose="020B0604020202020204" pitchFamily="34" charset="0"/>
              <a:buChar char="•"/>
            </a:pPr>
            <a:r>
              <a:rPr lang="en-US" altLang="zh-CN" sz="3200" b="1">
                <a:latin typeface="Bell MT" panose="02020503060305020303" pitchFamily="18" charset="0"/>
                <a:ea typeface="楷体" panose="02010609060101010101" pitchFamily="49" charset="-122"/>
              </a:rPr>
              <a:t>Self-Interacting Fuzzy Dark Matter</a:t>
            </a:r>
          </a:p>
          <a:p>
            <a:pPr marL="342900" indent="-342900">
              <a:buFont typeface="Arial" panose="020B0604020202020204" pitchFamily="34" charset="0"/>
              <a:buChar char="•"/>
            </a:pPr>
            <a:endParaRPr lang="en-US" altLang="zh-CN" sz="3200" b="1">
              <a:latin typeface="楷体" panose="02010609060101010101" pitchFamily="49" charset="-122"/>
              <a:ea typeface="楷体" panose="02010609060101010101" pitchFamily="49" charset="-122"/>
            </a:endParaRPr>
          </a:p>
          <a:p>
            <a:pPr marL="342900" indent="-342900">
              <a:buFont typeface="Arial" panose="020B0604020202020204" pitchFamily="34" charset="0"/>
              <a:buChar char="•"/>
            </a:pPr>
            <a:r>
              <a:rPr lang="en-US" altLang="zh-CN" sz="3200" b="1">
                <a:solidFill>
                  <a:schemeClr val="tx1">
                    <a:alpha val="20000"/>
                  </a:schemeClr>
                </a:solidFill>
                <a:latin typeface="Bell MT" panose="02020503060305020303" pitchFamily="18" charset="0"/>
                <a:ea typeface="楷体" panose="02010609060101010101" pitchFamily="49" charset="-122"/>
              </a:rPr>
              <a:t>Multifield Fuzzy Dark Matter</a:t>
            </a:r>
          </a:p>
          <a:p>
            <a:pPr marL="342900" indent="-342900">
              <a:buFont typeface="Arial" panose="020B0604020202020204" pitchFamily="34" charset="0"/>
              <a:buChar char="•"/>
            </a:pPr>
            <a:endParaRPr lang="en-US" altLang="zh-CN" sz="3200" b="1">
              <a:solidFill>
                <a:schemeClr val="tx1">
                  <a:alpha val="20000"/>
                </a:schemeClr>
              </a:solidFill>
              <a:latin typeface="Bell MT" panose="02020503060305020303" pitchFamily="18" charset="0"/>
              <a:ea typeface="楷体" panose="02010609060101010101" pitchFamily="49" charset="-122"/>
            </a:endParaRPr>
          </a:p>
          <a:p>
            <a:pPr marL="342900" indent="-342900">
              <a:buFont typeface="Arial" panose="020B0604020202020204" pitchFamily="34" charset="0"/>
              <a:buChar char="•"/>
            </a:pPr>
            <a:r>
              <a:rPr lang="en-US" altLang="zh-CN" sz="3200" b="1">
                <a:solidFill>
                  <a:schemeClr val="tx1">
                    <a:alpha val="20000"/>
                  </a:schemeClr>
                </a:solidFill>
                <a:latin typeface="Bell MT" panose="02020503060305020303" pitchFamily="18" charset="0"/>
                <a:ea typeface="楷体" panose="02010609060101010101" pitchFamily="49" charset="-122"/>
              </a:rPr>
              <a:t>Summary</a:t>
            </a:r>
          </a:p>
        </p:txBody>
      </p:sp>
      <p:sp>
        <p:nvSpPr>
          <p:cNvPr id="5" name="矩形 4">
            <a:extLst>
              <a:ext uri="{FF2B5EF4-FFF2-40B4-BE49-F238E27FC236}">
                <a16:creationId xmlns:a16="http://schemas.microsoft.com/office/drawing/2014/main" id="{B22DFFC2-85B9-67E6-78A3-EECF5C8DC7EF}"/>
              </a:ext>
            </a:extLst>
          </p:cNvPr>
          <p:cNvSpPr/>
          <p:nvPr/>
        </p:nvSpPr>
        <p:spPr>
          <a:xfrm>
            <a:off x="0" y="0"/>
            <a:ext cx="12192000" cy="862291"/>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altLang="zh-CN" sz="3200" b="1">
                <a:latin typeface="Bell MT" panose="02020503060305020303" pitchFamily="18" charset="0"/>
                <a:ea typeface="楷体" panose="02010609060101010101" pitchFamily="49" charset="-122"/>
              </a:rPr>
              <a:t> Outline</a:t>
            </a:r>
          </a:p>
        </p:txBody>
      </p:sp>
    </p:spTree>
    <p:extLst>
      <p:ext uri="{BB962C8B-B14F-4D97-AF65-F5344CB8AC3E}">
        <p14:creationId xmlns:p14="http://schemas.microsoft.com/office/powerpoint/2010/main" val="305806084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404268-6D12-D8A4-23F8-784E105419EE}"/>
            </a:ext>
          </a:extLst>
        </p:cNvPr>
        <p:cNvGrpSpPr/>
        <p:nvPr/>
      </p:nvGrpSpPr>
      <p:grpSpPr>
        <a:xfrm>
          <a:off x="0" y="0"/>
          <a:ext cx="0" cy="0"/>
          <a:chOff x="0" y="0"/>
          <a:chExt cx="0" cy="0"/>
        </a:xfrm>
      </p:grpSpPr>
      <p:sp>
        <p:nvSpPr>
          <p:cNvPr id="3" name="矩形 2">
            <a:extLst>
              <a:ext uri="{FF2B5EF4-FFF2-40B4-BE49-F238E27FC236}">
                <a16:creationId xmlns:a16="http://schemas.microsoft.com/office/drawing/2014/main" id="{86553113-A78E-C7C7-5630-B290B5B8422D}"/>
              </a:ext>
            </a:extLst>
          </p:cNvPr>
          <p:cNvSpPr/>
          <p:nvPr/>
        </p:nvSpPr>
        <p:spPr>
          <a:xfrm>
            <a:off x="0" y="0"/>
            <a:ext cx="12192000" cy="862291"/>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altLang="zh-CN" sz="3200" b="1">
                <a:latin typeface="Bell MT" panose="02020503060305020303" pitchFamily="18" charset="0"/>
                <a:ea typeface="楷体" panose="02010609060101010101" pitchFamily="49" charset="-122"/>
              </a:rPr>
              <a:t> Self-Interacting Fuzzy Dark Matter</a:t>
            </a:r>
          </a:p>
        </p:txBody>
      </p:sp>
      <p:sp>
        <p:nvSpPr>
          <p:cNvPr id="42" name="文本框 41">
            <a:extLst>
              <a:ext uri="{FF2B5EF4-FFF2-40B4-BE49-F238E27FC236}">
                <a16:creationId xmlns:a16="http://schemas.microsoft.com/office/drawing/2014/main" id="{272978D4-0E24-F56A-7666-40B65296D5EA}"/>
              </a:ext>
            </a:extLst>
          </p:cNvPr>
          <p:cNvSpPr txBox="1"/>
          <p:nvPr/>
        </p:nvSpPr>
        <p:spPr>
          <a:xfrm>
            <a:off x="596109" y="1108954"/>
            <a:ext cx="6115353" cy="369332"/>
          </a:xfrm>
          <a:prstGeom prst="rect">
            <a:avLst/>
          </a:prstGeom>
          <a:noFill/>
        </p:spPr>
        <p:txBody>
          <a:bodyPr wrap="square" rtlCol="0">
            <a:spAutoFit/>
          </a:bodyPr>
          <a:lstStyle/>
          <a:p>
            <a:pPr marL="285750" indent="-285750">
              <a:buFont typeface="Wingdings" panose="05000000000000000000" pitchFamily="2" charset="2"/>
              <a:buChar char="Ø"/>
            </a:pPr>
            <a:r>
              <a:rPr lang="en-US" altLang="zh-CN">
                <a:latin typeface="Bell MT" panose="02020503060305020303" pitchFamily="18" charset="0"/>
              </a:rPr>
              <a:t>Gross-Pitaevskii-Poisson (GPP) equation</a:t>
            </a:r>
            <a:endParaRPr lang="zh-CN" altLang="en-US">
              <a:latin typeface="Bell MT" panose="02020503060305020303" pitchFamily="18" charset="0"/>
            </a:endParaRPr>
          </a:p>
        </p:txBody>
      </p:sp>
      <p:pic>
        <p:nvPicPr>
          <p:cNvPr id="2" name="图片 1">
            <a:extLst>
              <a:ext uri="{FF2B5EF4-FFF2-40B4-BE49-F238E27FC236}">
                <a16:creationId xmlns:a16="http://schemas.microsoft.com/office/drawing/2014/main" id="{81A816CE-8EA1-B35C-1141-0642B25F3924}"/>
              </a:ext>
            </a:extLst>
          </p:cNvPr>
          <p:cNvPicPr>
            <a:picLocks noChangeAspect="1"/>
          </p:cNvPicPr>
          <p:nvPr/>
        </p:nvPicPr>
        <p:blipFill>
          <a:blip r:embed="rId3"/>
          <a:stretch>
            <a:fillRect/>
          </a:stretch>
        </p:blipFill>
        <p:spPr>
          <a:xfrm>
            <a:off x="967574" y="1656925"/>
            <a:ext cx="3158949" cy="564578"/>
          </a:xfrm>
          <a:prstGeom prst="rect">
            <a:avLst/>
          </a:prstGeom>
        </p:spPr>
      </p:pic>
      <p:pic>
        <p:nvPicPr>
          <p:cNvPr id="4" name="图片 3">
            <a:extLst>
              <a:ext uri="{FF2B5EF4-FFF2-40B4-BE49-F238E27FC236}">
                <a16:creationId xmlns:a16="http://schemas.microsoft.com/office/drawing/2014/main" id="{95CF968B-1941-A3A6-BB45-C79AF9C23CC7}"/>
              </a:ext>
            </a:extLst>
          </p:cNvPr>
          <p:cNvPicPr>
            <a:picLocks noChangeAspect="1"/>
          </p:cNvPicPr>
          <p:nvPr/>
        </p:nvPicPr>
        <p:blipFill>
          <a:blip r:embed="rId4"/>
          <a:stretch>
            <a:fillRect/>
          </a:stretch>
        </p:blipFill>
        <p:spPr>
          <a:xfrm>
            <a:off x="1697064" y="2262302"/>
            <a:ext cx="2992167" cy="279451"/>
          </a:xfrm>
          <a:prstGeom prst="rect">
            <a:avLst/>
          </a:prstGeom>
        </p:spPr>
      </p:pic>
      <p:sp>
        <p:nvSpPr>
          <p:cNvPr id="5" name="箭头: 右 4">
            <a:extLst>
              <a:ext uri="{FF2B5EF4-FFF2-40B4-BE49-F238E27FC236}">
                <a16:creationId xmlns:a16="http://schemas.microsoft.com/office/drawing/2014/main" id="{45CA195B-AC0A-21CE-E61C-36D04A44B251}"/>
              </a:ext>
            </a:extLst>
          </p:cNvPr>
          <p:cNvSpPr/>
          <p:nvPr/>
        </p:nvSpPr>
        <p:spPr>
          <a:xfrm>
            <a:off x="5974252" y="1944527"/>
            <a:ext cx="1241302" cy="230899"/>
          </a:xfrm>
          <a:prstGeom prst="rightArrow">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9" name="图片 8">
            <a:extLst>
              <a:ext uri="{FF2B5EF4-FFF2-40B4-BE49-F238E27FC236}">
                <a16:creationId xmlns:a16="http://schemas.microsoft.com/office/drawing/2014/main" id="{3287E4E5-6ABE-BF13-392D-1B1CCBF31059}"/>
              </a:ext>
            </a:extLst>
          </p:cNvPr>
          <p:cNvPicPr>
            <a:picLocks noChangeAspect="1"/>
          </p:cNvPicPr>
          <p:nvPr/>
        </p:nvPicPr>
        <p:blipFill>
          <a:blip r:embed="rId5"/>
          <a:stretch>
            <a:fillRect/>
          </a:stretch>
        </p:blipFill>
        <p:spPr>
          <a:xfrm>
            <a:off x="4126523" y="1758213"/>
            <a:ext cx="1629002" cy="362001"/>
          </a:xfrm>
          <a:prstGeom prst="rect">
            <a:avLst/>
          </a:prstGeom>
        </p:spPr>
      </p:pic>
      <p:pic>
        <p:nvPicPr>
          <p:cNvPr id="13" name="图片 12">
            <a:extLst>
              <a:ext uri="{FF2B5EF4-FFF2-40B4-BE49-F238E27FC236}">
                <a16:creationId xmlns:a16="http://schemas.microsoft.com/office/drawing/2014/main" id="{34040857-BA22-82FA-DB7C-6A80387B896B}"/>
              </a:ext>
            </a:extLst>
          </p:cNvPr>
          <p:cNvPicPr>
            <a:picLocks noChangeAspect="1"/>
          </p:cNvPicPr>
          <p:nvPr/>
        </p:nvPicPr>
        <p:blipFill>
          <a:blip r:embed="rId6"/>
          <a:stretch>
            <a:fillRect/>
          </a:stretch>
        </p:blipFill>
        <p:spPr>
          <a:xfrm>
            <a:off x="7502771" y="1552124"/>
            <a:ext cx="3919534" cy="911687"/>
          </a:xfrm>
          <a:prstGeom prst="rect">
            <a:avLst/>
          </a:prstGeom>
        </p:spPr>
      </p:pic>
      <p:sp>
        <p:nvSpPr>
          <p:cNvPr id="21" name="文本框 20">
            <a:extLst>
              <a:ext uri="{FF2B5EF4-FFF2-40B4-BE49-F238E27FC236}">
                <a16:creationId xmlns:a16="http://schemas.microsoft.com/office/drawing/2014/main" id="{83A61390-B030-A7E9-5D09-58956DABCEF1}"/>
              </a:ext>
            </a:extLst>
          </p:cNvPr>
          <p:cNvSpPr txBox="1"/>
          <p:nvPr/>
        </p:nvSpPr>
        <p:spPr>
          <a:xfrm>
            <a:off x="2690446" y="2865575"/>
            <a:ext cx="2350477" cy="461665"/>
          </a:xfrm>
          <a:prstGeom prst="rect">
            <a:avLst/>
          </a:prstGeom>
          <a:noFill/>
        </p:spPr>
        <p:txBody>
          <a:bodyPr wrap="square">
            <a:spAutoFit/>
          </a:bodyPr>
          <a:lstStyle/>
          <a:p>
            <a:r>
              <a:rPr lang="en-US" altLang="zh-CN" sz="2400">
                <a:latin typeface="Bell MT" panose="02020503060305020303" pitchFamily="18" charset="0"/>
              </a:rPr>
              <a:t>Attractive SI</a:t>
            </a:r>
            <a:endParaRPr lang="zh-CN" altLang="en-US" sz="2400"/>
          </a:p>
        </p:txBody>
      </p:sp>
      <p:sp>
        <p:nvSpPr>
          <p:cNvPr id="28" name="文本框 27">
            <a:extLst>
              <a:ext uri="{FF2B5EF4-FFF2-40B4-BE49-F238E27FC236}">
                <a16:creationId xmlns:a16="http://schemas.microsoft.com/office/drawing/2014/main" id="{DF3AC873-8015-74A1-1F7B-FCC5124EAED0}"/>
              </a:ext>
            </a:extLst>
          </p:cNvPr>
          <p:cNvSpPr txBox="1"/>
          <p:nvPr/>
        </p:nvSpPr>
        <p:spPr>
          <a:xfrm>
            <a:off x="5693991" y="2865574"/>
            <a:ext cx="1969983" cy="461665"/>
          </a:xfrm>
          <a:prstGeom prst="rect">
            <a:avLst/>
          </a:prstGeom>
          <a:noFill/>
        </p:spPr>
        <p:txBody>
          <a:bodyPr wrap="square">
            <a:spAutoFit/>
          </a:bodyPr>
          <a:lstStyle/>
          <a:p>
            <a:r>
              <a:rPr lang="en-US" altLang="zh-CN" sz="2400">
                <a:latin typeface="Bell MT" panose="02020503060305020303" pitchFamily="18" charset="0"/>
              </a:rPr>
              <a:t>Smaller Core</a:t>
            </a:r>
            <a:endParaRPr lang="zh-CN" altLang="en-US" sz="2400"/>
          </a:p>
        </p:txBody>
      </p:sp>
      <p:sp>
        <p:nvSpPr>
          <p:cNvPr id="35" name="箭头: 右 34">
            <a:extLst>
              <a:ext uri="{FF2B5EF4-FFF2-40B4-BE49-F238E27FC236}">
                <a16:creationId xmlns:a16="http://schemas.microsoft.com/office/drawing/2014/main" id="{EDF7F1B3-AA60-F5D6-34A5-A23A9BC11D3F}"/>
              </a:ext>
            </a:extLst>
          </p:cNvPr>
          <p:cNvSpPr/>
          <p:nvPr/>
        </p:nvSpPr>
        <p:spPr>
          <a:xfrm>
            <a:off x="4689231" y="2943647"/>
            <a:ext cx="823788" cy="305517"/>
          </a:xfrm>
          <a:prstGeom prst="rightArrow">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文本框 36">
            <a:extLst>
              <a:ext uri="{FF2B5EF4-FFF2-40B4-BE49-F238E27FC236}">
                <a16:creationId xmlns:a16="http://schemas.microsoft.com/office/drawing/2014/main" id="{469214C4-559A-7147-2EB7-57E6290526DC}"/>
              </a:ext>
            </a:extLst>
          </p:cNvPr>
          <p:cNvSpPr txBox="1"/>
          <p:nvPr/>
        </p:nvSpPr>
        <p:spPr>
          <a:xfrm>
            <a:off x="596109" y="3608791"/>
            <a:ext cx="6115353" cy="369332"/>
          </a:xfrm>
          <a:prstGeom prst="rect">
            <a:avLst/>
          </a:prstGeom>
          <a:noFill/>
        </p:spPr>
        <p:txBody>
          <a:bodyPr wrap="square" rtlCol="0">
            <a:spAutoFit/>
          </a:bodyPr>
          <a:lstStyle/>
          <a:p>
            <a:pPr marL="285750" indent="-285750">
              <a:buFont typeface="Wingdings" panose="05000000000000000000" pitchFamily="2" charset="2"/>
              <a:buChar char="Ø"/>
            </a:pPr>
            <a:r>
              <a:rPr lang="en-US" altLang="zh-CN">
                <a:latin typeface="Bell MT" panose="02020503060305020303" pitchFamily="18" charset="0"/>
              </a:rPr>
              <a:t>Revisit the constraint from Leo II</a:t>
            </a:r>
            <a:endParaRPr lang="zh-CN" altLang="en-US">
              <a:latin typeface="Bell MT" panose="02020503060305020303" pitchFamily="18" charset="0"/>
            </a:endParaRPr>
          </a:p>
        </p:txBody>
      </p:sp>
      <p:pic>
        <p:nvPicPr>
          <p:cNvPr id="43" name="图片 42">
            <a:extLst>
              <a:ext uri="{FF2B5EF4-FFF2-40B4-BE49-F238E27FC236}">
                <a16:creationId xmlns:a16="http://schemas.microsoft.com/office/drawing/2014/main" id="{C593C0EB-353C-B979-49F6-0B132F716CAD}"/>
              </a:ext>
            </a:extLst>
          </p:cNvPr>
          <p:cNvPicPr>
            <a:picLocks noChangeAspect="1"/>
          </p:cNvPicPr>
          <p:nvPr/>
        </p:nvPicPr>
        <p:blipFill>
          <a:blip r:embed="rId7"/>
          <a:stretch>
            <a:fillRect/>
          </a:stretch>
        </p:blipFill>
        <p:spPr>
          <a:xfrm>
            <a:off x="2547048" y="4129267"/>
            <a:ext cx="2902238" cy="455554"/>
          </a:xfrm>
          <a:prstGeom prst="rect">
            <a:avLst/>
          </a:prstGeom>
        </p:spPr>
      </p:pic>
      <p:pic>
        <p:nvPicPr>
          <p:cNvPr id="44" name="图片 43">
            <a:extLst>
              <a:ext uri="{FF2B5EF4-FFF2-40B4-BE49-F238E27FC236}">
                <a16:creationId xmlns:a16="http://schemas.microsoft.com/office/drawing/2014/main" id="{63948B09-85B5-4953-F458-77A14AD24196}"/>
              </a:ext>
            </a:extLst>
          </p:cNvPr>
          <p:cNvPicPr>
            <a:picLocks noChangeAspect="1"/>
          </p:cNvPicPr>
          <p:nvPr/>
        </p:nvPicPr>
        <p:blipFill>
          <a:blip r:embed="rId8"/>
          <a:stretch>
            <a:fillRect/>
          </a:stretch>
        </p:blipFill>
        <p:spPr>
          <a:xfrm>
            <a:off x="7578970" y="4525693"/>
            <a:ext cx="2613519" cy="442574"/>
          </a:xfrm>
          <a:prstGeom prst="rect">
            <a:avLst/>
          </a:prstGeom>
        </p:spPr>
      </p:pic>
      <p:pic>
        <p:nvPicPr>
          <p:cNvPr id="45" name="图片 44">
            <a:extLst>
              <a:ext uri="{FF2B5EF4-FFF2-40B4-BE49-F238E27FC236}">
                <a16:creationId xmlns:a16="http://schemas.microsoft.com/office/drawing/2014/main" id="{0AAF914E-81DB-06A5-EF53-37DFDF779C17}"/>
              </a:ext>
            </a:extLst>
          </p:cNvPr>
          <p:cNvPicPr>
            <a:picLocks noChangeAspect="1"/>
          </p:cNvPicPr>
          <p:nvPr/>
        </p:nvPicPr>
        <p:blipFill>
          <a:blip r:embed="rId9"/>
          <a:stretch>
            <a:fillRect/>
          </a:stretch>
        </p:blipFill>
        <p:spPr>
          <a:xfrm>
            <a:off x="7578970" y="5188707"/>
            <a:ext cx="2554904" cy="440501"/>
          </a:xfrm>
          <a:prstGeom prst="rect">
            <a:avLst/>
          </a:prstGeom>
        </p:spPr>
      </p:pic>
      <p:pic>
        <p:nvPicPr>
          <p:cNvPr id="46" name="图片 45">
            <a:extLst>
              <a:ext uri="{FF2B5EF4-FFF2-40B4-BE49-F238E27FC236}">
                <a16:creationId xmlns:a16="http://schemas.microsoft.com/office/drawing/2014/main" id="{FF2E05B6-84AC-B2F3-F41A-23284329AE3E}"/>
              </a:ext>
            </a:extLst>
          </p:cNvPr>
          <p:cNvPicPr>
            <a:picLocks noChangeAspect="1"/>
          </p:cNvPicPr>
          <p:nvPr/>
        </p:nvPicPr>
        <p:blipFill>
          <a:blip r:embed="rId10"/>
          <a:stretch>
            <a:fillRect/>
          </a:stretch>
        </p:blipFill>
        <p:spPr>
          <a:xfrm>
            <a:off x="7663974" y="5892321"/>
            <a:ext cx="1860524" cy="584368"/>
          </a:xfrm>
          <a:prstGeom prst="rect">
            <a:avLst/>
          </a:prstGeom>
        </p:spPr>
      </p:pic>
      <p:sp>
        <p:nvSpPr>
          <p:cNvPr id="48" name="文本框 47">
            <a:extLst>
              <a:ext uri="{FF2B5EF4-FFF2-40B4-BE49-F238E27FC236}">
                <a16:creationId xmlns:a16="http://schemas.microsoft.com/office/drawing/2014/main" id="{11F5E2CE-B342-88AD-5D22-D65EBDC95C50}"/>
              </a:ext>
            </a:extLst>
          </p:cNvPr>
          <p:cNvSpPr txBox="1"/>
          <p:nvPr/>
        </p:nvSpPr>
        <p:spPr>
          <a:xfrm>
            <a:off x="957573" y="4202662"/>
            <a:ext cx="1082926" cy="369332"/>
          </a:xfrm>
          <a:prstGeom prst="rect">
            <a:avLst/>
          </a:prstGeom>
          <a:noFill/>
        </p:spPr>
        <p:txBody>
          <a:bodyPr wrap="square">
            <a:spAutoFit/>
          </a:bodyPr>
          <a:lstStyle/>
          <a:p>
            <a:r>
              <a:rPr lang="en-US" altLang="zh-CN">
                <a:latin typeface="Bell MT" panose="02020503060305020303" pitchFamily="18" charset="0"/>
              </a:rPr>
              <a:t>Jeans Eq:</a:t>
            </a:r>
            <a:endParaRPr lang="zh-CN" altLang="en-US"/>
          </a:p>
        </p:txBody>
      </p:sp>
      <p:pic>
        <p:nvPicPr>
          <p:cNvPr id="49" name="图片 48">
            <a:extLst>
              <a:ext uri="{FF2B5EF4-FFF2-40B4-BE49-F238E27FC236}">
                <a16:creationId xmlns:a16="http://schemas.microsoft.com/office/drawing/2014/main" id="{EFD9D479-C68F-B4F6-9823-2B826796A383}"/>
              </a:ext>
            </a:extLst>
          </p:cNvPr>
          <p:cNvPicPr>
            <a:picLocks noChangeAspect="1"/>
          </p:cNvPicPr>
          <p:nvPr/>
        </p:nvPicPr>
        <p:blipFill>
          <a:blip r:embed="rId11"/>
          <a:stretch>
            <a:fillRect/>
          </a:stretch>
        </p:blipFill>
        <p:spPr>
          <a:xfrm>
            <a:off x="2391508" y="4755560"/>
            <a:ext cx="2989949" cy="702185"/>
          </a:xfrm>
          <a:prstGeom prst="rect">
            <a:avLst/>
          </a:prstGeom>
        </p:spPr>
      </p:pic>
      <p:sp>
        <p:nvSpPr>
          <p:cNvPr id="51" name="文本框 50">
            <a:extLst>
              <a:ext uri="{FF2B5EF4-FFF2-40B4-BE49-F238E27FC236}">
                <a16:creationId xmlns:a16="http://schemas.microsoft.com/office/drawing/2014/main" id="{3340811F-A33D-00FE-9A75-ACA1CB644458}"/>
              </a:ext>
            </a:extLst>
          </p:cNvPr>
          <p:cNvSpPr txBox="1"/>
          <p:nvPr/>
        </p:nvSpPr>
        <p:spPr>
          <a:xfrm>
            <a:off x="922677" y="4996079"/>
            <a:ext cx="1423934" cy="369332"/>
          </a:xfrm>
          <a:prstGeom prst="rect">
            <a:avLst/>
          </a:prstGeom>
          <a:noFill/>
        </p:spPr>
        <p:txBody>
          <a:bodyPr wrap="square">
            <a:spAutoFit/>
          </a:bodyPr>
          <a:lstStyle/>
          <a:p>
            <a:r>
              <a:rPr lang="en-US" altLang="zh-CN" sz="1800">
                <a:latin typeface="Bell MT" panose="02020503060305020303" pitchFamily="18" charset="0"/>
              </a:rPr>
              <a:t>CoreNFWt:</a:t>
            </a:r>
            <a:endParaRPr lang="zh-CN" altLang="en-US"/>
          </a:p>
        </p:txBody>
      </p:sp>
      <p:pic>
        <p:nvPicPr>
          <p:cNvPr id="52" name="图片 51">
            <a:extLst>
              <a:ext uri="{FF2B5EF4-FFF2-40B4-BE49-F238E27FC236}">
                <a16:creationId xmlns:a16="http://schemas.microsoft.com/office/drawing/2014/main" id="{C99CBC20-BF41-3C8F-A5B6-DAE9C10FB163}"/>
              </a:ext>
            </a:extLst>
          </p:cNvPr>
          <p:cNvPicPr>
            <a:picLocks noChangeAspect="1"/>
          </p:cNvPicPr>
          <p:nvPr/>
        </p:nvPicPr>
        <p:blipFill>
          <a:blip r:embed="rId12"/>
          <a:stretch>
            <a:fillRect/>
          </a:stretch>
        </p:blipFill>
        <p:spPr>
          <a:xfrm>
            <a:off x="2485514" y="5528303"/>
            <a:ext cx="3208477" cy="441486"/>
          </a:xfrm>
          <a:prstGeom prst="rect">
            <a:avLst/>
          </a:prstGeom>
        </p:spPr>
      </p:pic>
      <p:grpSp>
        <p:nvGrpSpPr>
          <p:cNvPr id="58" name="组合 57">
            <a:extLst>
              <a:ext uri="{FF2B5EF4-FFF2-40B4-BE49-F238E27FC236}">
                <a16:creationId xmlns:a16="http://schemas.microsoft.com/office/drawing/2014/main" id="{C282C0A7-4A26-CA1E-A2D6-8160123CC6FC}"/>
              </a:ext>
            </a:extLst>
          </p:cNvPr>
          <p:cNvGrpSpPr/>
          <p:nvPr/>
        </p:nvGrpSpPr>
        <p:grpSpPr>
          <a:xfrm>
            <a:off x="2738996" y="6008619"/>
            <a:ext cx="2518341" cy="374234"/>
            <a:chOff x="2462067" y="6108628"/>
            <a:chExt cx="2518341" cy="374234"/>
          </a:xfrm>
        </p:grpSpPr>
        <p:pic>
          <p:nvPicPr>
            <p:cNvPr id="53" name="图片 52">
              <a:extLst>
                <a:ext uri="{FF2B5EF4-FFF2-40B4-BE49-F238E27FC236}">
                  <a16:creationId xmlns:a16="http://schemas.microsoft.com/office/drawing/2014/main" id="{FC9E3232-49C5-3F51-7EDE-EB2613E97819}"/>
                </a:ext>
              </a:extLst>
            </p:cNvPr>
            <p:cNvPicPr>
              <a:picLocks noChangeAspect="1"/>
            </p:cNvPicPr>
            <p:nvPr/>
          </p:nvPicPr>
          <p:blipFill>
            <a:blip r:embed="rId13"/>
            <a:srcRect t="47392" r="77839" b="-1992"/>
            <a:stretch>
              <a:fillRect/>
            </a:stretch>
          </p:blipFill>
          <p:spPr>
            <a:xfrm>
              <a:off x="2983522" y="6135001"/>
              <a:ext cx="1376497" cy="347861"/>
            </a:xfrm>
            <a:prstGeom prst="rect">
              <a:avLst/>
            </a:prstGeom>
          </p:spPr>
        </p:pic>
        <p:pic>
          <p:nvPicPr>
            <p:cNvPr id="54" name="图片 53">
              <a:extLst>
                <a:ext uri="{FF2B5EF4-FFF2-40B4-BE49-F238E27FC236}">
                  <a16:creationId xmlns:a16="http://schemas.microsoft.com/office/drawing/2014/main" id="{E80E7E56-AF1E-608F-DFB4-8ABB0E918D0E}"/>
                </a:ext>
              </a:extLst>
            </p:cNvPr>
            <p:cNvPicPr>
              <a:picLocks noChangeAspect="1"/>
            </p:cNvPicPr>
            <p:nvPr/>
          </p:nvPicPr>
          <p:blipFill>
            <a:blip r:embed="rId13"/>
            <a:srcRect l="88051" r="1786" b="48530"/>
            <a:stretch>
              <a:fillRect/>
            </a:stretch>
          </p:blipFill>
          <p:spPr>
            <a:xfrm>
              <a:off x="2462067" y="6208637"/>
              <a:ext cx="521455" cy="263719"/>
            </a:xfrm>
            <a:prstGeom prst="rect">
              <a:avLst/>
            </a:prstGeom>
          </p:spPr>
        </p:pic>
        <p:pic>
          <p:nvPicPr>
            <p:cNvPr id="55" name="图片 54">
              <a:extLst>
                <a:ext uri="{FF2B5EF4-FFF2-40B4-BE49-F238E27FC236}">
                  <a16:creationId xmlns:a16="http://schemas.microsoft.com/office/drawing/2014/main" id="{D194A9CB-CDFB-3E5B-ABE4-8F8F092CA6FF}"/>
                </a:ext>
              </a:extLst>
            </p:cNvPr>
            <p:cNvPicPr>
              <a:picLocks noChangeAspect="1"/>
            </p:cNvPicPr>
            <p:nvPr/>
          </p:nvPicPr>
          <p:blipFill>
            <a:blip r:embed="rId13"/>
            <a:srcRect l="28981" t="47392" r="67382" b="-1127"/>
            <a:stretch>
              <a:fillRect/>
            </a:stretch>
          </p:blipFill>
          <p:spPr>
            <a:xfrm>
              <a:off x="4414691" y="6108628"/>
              <a:ext cx="240323" cy="354589"/>
            </a:xfrm>
            <a:prstGeom prst="rect">
              <a:avLst/>
            </a:prstGeom>
          </p:spPr>
        </p:pic>
        <p:pic>
          <p:nvPicPr>
            <p:cNvPr id="56" name="图片 55">
              <a:extLst>
                <a:ext uri="{FF2B5EF4-FFF2-40B4-BE49-F238E27FC236}">
                  <a16:creationId xmlns:a16="http://schemas.microsoft.com/office/drawing/2014/main" id="{4EA7FBAE-EB34-7B5B-D43E-B510D6A753F4}"/>
                </a:ext>
              </a:extLst>
            </p:cNvPr>
            <p:cNvPicPr>
              <a:picLocks noChangeAspect="1"/>
            </p:cNvPicPr>
            <p:nvPr/>
          </p:nvPicPr>
          <p:blipFill>
            <a:blip r:embed="rId13"/>
            <a:srcRect l="77970" t="47392" r="19064" b="-3116"/>
            <a:stretch>
              <a:fillRect/>
            </a:stretch>
          </p:blipFill>
          <p:spPr>
            <a:xfrm>
              <a:off x="4824466" y="6166468"/>
              <a:ext cx="155942" cy="292601"/>
            </a:xfrm>
            <a:prstGeom prst="rect">
              <a:avLst/>
            </a:prstGeom>
          </p:spPr>
        </p:pic>
        <p:pic>
          <p:nvPicPr>
            <p:cNvPr id="57" name="图片 56">
              <a:extLst>
                <a:ext uri="{FF2B5EF4-FFF2-40B4-BE49-F238E27FC236}">
                  <a16:creationId xmlns:a16="http://schemas.microsoft.com/office/drawing/2014/main" id="{C4116EF0-99A2-2C7A-FB5D-3A320AFB44A8}"/>
                </a:ext>
              </a:extLst>
            </p:cNvPr>
            <p:cNvPicPr>
              <a:picLocks noChangeAspect="1"/>
            </p:cNvPicPr>
            <p:nvPr/>
          </p:nvPicPr>
          <p:blipFill>
            <a:blip r:embed="rId13"/>
            <a:srcRect l="16842" t="51826" r="81746" b="5251"/>
            <a:stretch>
              <a:fillRect/>
            </a:stretch>
          </p:blipFill>
          <p:spPr>
            <a:xfrm>
              <a:off x="4682869" y="6139621"/>
              <a:ext cx="105256" cy="319447"/>
            </a:xfrm>
            <a:prstGeom prst="rect">
              <a:avLst/>
            </a:prstGeom>
          </p:spPr>
        </p:pic>
      </p:grpSp>
      <p:sp>
        <p:nvSpPr>
          <p:cNvPr id="59" name="文本框 58">
            <a:extLst>
              <a:ext uri="{FF2B5EF4-FFF2-40B4-BE49-F238E27FC236}">
                <a16:creationId xmlns:a16="http://schemas.microsoft.com/office/drawing/2014/main" id="{78A6B329-C957-3BB9-79B2-EF0ACFED6C9D}"/>
              </a:ext>
            </a:extLst>
          </p:cNvPr>
          <p:cNvSpPr txBox="1"/>
          <p:nvPr/>
        </p:nvSpPr>
        <p:spPr>
          <a:xfrm>
            <a:off x="922677" y="5991655"/>
            <a:ext cx="1989363" cy="369332"/>
          </a:xfrm>
          <a:prstGeom prst="rect">
            <a:avLst/>
          </a:prstGeom>
          <a:noFill/>
        </p:spPr>
        <p:txBody>
          <a:bodyPr wrap="square">
            <a:spAutoFit/>
          </a:bodyPr>
          <a:lstStyle/>
          <a:p>
            <a:r>
              <a:rPr lang="en-US" altLang="zh-CN" sz="1800">
                <a:latin typeface="Bell MT" panose="02020503060305020303" pitchFamily="18" charset="0"/>
              </a:rPr>
              <a:t>Free parameters:</a:t>
            </a:r>
            <a:endParaRPr lang="zh-CN" altLang="en-US"/>
          </a:p>
        </p:txBody>
      </p:sp>
      <p:sp>
        <p:nvSpPr>
          <p:cNvPr id="60" name="文本框 59">
            <a:extLst>
              <a:ext uri="{FF2B5EF4-FFF2-40B4-BE49-F238E27FC236}">
                <a16:creationId xmlns:a16="http://schemas.microsoft.com/office/drawing/2014/main" id="{7BB0350F-8900-5C25-C615-8F3C8C58F79D}"/>
              </a:ext>
            </a:extLst>
          </p:cNvPr>
          <p:cNvSpPr txBox="1"/>
          <p:nvPr/>
        </p:nvSpPr>
        <p:spPr>
          <a:xfrm>
            <a:off x="7053133" y="4178709"/>
            <a:ext cx="1621944" cy="369332"/>
          </a:xfrm>
          <a:prstGeom prst="rect">
            <a:avLst/>
          </a:prstGeom>
          <a:noFill/>
        </p:spPr>
        <p:txBody>
          <a:bodyPr wrap="square">
            <a:spAutoFit/>
          </a:bodyPr>
          <a:lstStyle/>
          <a:p>
            <a:r>
              <a:rPr lang="en-US" altLang="zh-CN">
                <a:latin typeface="Bell MT" panose="02020503060305020303" pitchFamily="18" charset="0"/>
              </a:rPr>
              <a:t>Likelihood:</a:t>
            </a:r>
            <a:endParaRPr lang="zh-CN" altLang="en-US"/>
          </a:p>
        </p:txBody>
      </p:sp>
      <p:sp>
        <p:nvSpPr>
          <p:cNvPr id="7" name="文本框 6">
            <a:extLst>
              <a:ext uri="{FF2B5EF4-FFF2-40B4-BE49-F238E27FC236}">
                <a16:creationId xmlns:a16="http://schemas.microsoft.com/office/drawing/2014/main" id="{0F7D1956-A5B8-5800-9D7F-E33E8BD640E6}"/>
              </a:ext>
            </a:extLst>
          </p:cNvPr>
          <p:cNvSpPr txBox="1"/>
          <p:nvPr/>
        </p:nvSpPr>
        <p:spPr>
          <a:xfrm>
            <a:off x="4753469" y="3605296"/>
            <a:ext cx="6842422" cy="369332"/>
          </a:xfrm>
          <a:prstGeom prst="rect">
            <a:avLst/>
          </a:prstGeom>
          <a:noFill/>
        </p:spPr>
        <p:txBody>
          <a:bodyPr wrap="square">
            <a:spAutoFit/>
          </a:bodyPr>
          <a:lstStyle/>
          <a:p>
            <a:r>
              <a:rPr lang="en-US" altLang="zh-CN" i="1">
                <a:solidFill>
                  <a:srgbClr val="0070C0"/>
                </a:solidFill>
                <a:latin typeface="Calibri" panose="020F0502020204030204" pitchFamily="34" charset="0"/>
                <a:cs typeface="Calibri" panose="020F0502020204030204" pitchFamily="34" charset="0"/>
              </a:rPr>
              <a:t>Y.</a:t>
            </a:r>
            <a:r>
              <a:rPr lang="zh-CN" altLang="en-US" i="1">
                <a:solidFill>
                  <a:srgbClr val="0070C0"/>
                </a:solidFill>
                <a:latin typeface="Calibri" panose="020F0502020204030204" pitchFamily="34" charset="0"/>
                <a:cs typeface="Calibri" panose="020F0502020204030204" pitchFamily="34" charset="0"/>
              </a:rPr>
              <a:t> </a:t>
            </a:r>
            <a:r>
              <a:rPr lang="en-US" altLang="zh-CN" i="1">
                <a:solidFill>
                  <a:srgbClr val="0070C0"/>
                </a:solidFill>
                <a:latin typeface="Calibri" panose="020F0502020204030204" pitchFamily="34" charset="0"/>
                <a:cs typeface="Calibri" panose="020F0502020204030204" pitchFamily="34" charset="0"/>
              </a:rPr>
              <a:t>Zhao, </a:t>
            </a:r>
            <a:r>
              <a:rPr lang="en-US" altLang="zh-CN" i="1" u="sng">
                <a:solidFill>
                  <a:srgbClr val="0070C0"/>
                </a:solidFill>
                <a:latin typeface="Calibri" panose="020F0502020204030204" pitchFamily="34" charset="0"/>
                <a:cs typeface="Calibri" panose="020F0502020204030204" pitchFamily="34" charset="0"/>
              </a:rPr>
              <a:t>Y.M. Yang</a:t>
            </a:r>
            <a:r>
              <a:rPr lang="en-US" altLang="zh-CN" i="1">
                <a:solidFill>
                  <a:srgbClr val="0070C0"/>
                </a:solidFill>
                <a:latin typeface="Calibri" panose="020F0502020204030204" pitchFamily="34" charset="0"/>
                <a:cs typeface="Calibri" panose="020F0502020204030204" pitchFamily="34" charset="0"/>
              </a:rPr>
              <a:t>, X.J. Bi, and P.F. Yin, </a:t>
            </a:r>
            <a:r>
              <a:rPr lang="zh-CN" altLang="zh-CN" i="1">
                <a:solidFill>
                  <a:srgbClr val="0070C0"/>
                </a:solidFill>
                <a:latin typeface="Calibri" panose="020F0502020204030204" pitchFamily="34" charset="0"/>
                <a:cs typeface="Calibri" panose="020F0502020204030204" pitchFamily="34" charset="0"/>
              </a:rPr>
              <a:t>Phys. Rev. D 114, 023043 </a:t>
            </a:r>
            <a:endParaRPr lang="zh-CN" altLang="en-US" i="1">
              <a:solidFill>
                <a:srgbClr val="0070C0"/>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1860287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B5977C-3E65-4D72-A43B-EBD57A49537B}"/>
            </a:ext>
          </a:extLst>
        </p:cNvPr>
        <p:cNvGrpSpPr/>
        <p:nvPr/>
      </p:nvGrpSpPr>
      <p:grpSpPr>
        <a:xfrm>
          <a:off x="0" y="0"/>
          <a:ext cx="0" cy="0"/>
          <a:chOff x="0" y="0"/>
          <a:chExt cx="0" cy="0"/>
        </a:xfrm>
      </p:grpSpPr>
      <p:sp>
        <p:nvSpPr>
          <p:cNvPr id="3" name="矩形 2">
            <a:extLst>
              <a:ext uri="{FF2B5EF4-FFF2-40B4-BE49-F238E27FC236}">
                <a16:creationId xmlns:a16="http://schemas.microsoft.com/office/drawing/2014/main" id="{57E85C5B-FDD2-DABE-34A3-0E658BD9C6AA}"/>
              </a:ext>
            </a:extLst>
          </p:cNvPr>
          <p:cNvSpPr/>
          <p:nvPr/>
        </p:nvSpPr>
        <p:spPr>
          <a:xfrm>
            <a:off x="0" y="0"/>
            <a:ext cx="12192000" cy="862291"/>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altLang="zh-CN" sz="3200" b="1">
                <a:latin typeface="Bell MT" panose="02020503060305020303" pitchFamily="18" charset="0"/>
                <a:ea typeface="楷体" panose="02010609060101010101" pitchFamily="49" charset="-122"/>
              </a:rPr>
              <a:t> Self-Interacting Fuzzy Dark Matter</a:t>
            </a:r>
          </a:p>
        </p:txBody>
      </p:sp>
      <p:sp>
        <p:nvSpPr>
          <p:cNvPr id="60" name="文本框 59">
            <a:extLst>
              <a:ext uri="{FF2B5EF4-FFF2-40B4-BE49-F238E27FC236}">
                <a16:creationId xmlns:a16="http://schemas.microsoft.com/office/drawing/2014/main" id="{49162A2E-6B0B-6147-82F3-7DFF456CFA05}"/>
              </a:ext>
            </a:extLst>
          </p:cNvPr>
          <p:cNvSpPr txBox="1"/>
          <p:nvPr/>
        </p:nvSpPr>
        <p:spPr>
          <a:xfrm>
            <a:off x="734395" y="1162317"/>
            <a:ext cx="3392128" cy="369332"/>
          </a:xfrm>
          <a:prstGeom prst="rect">
            <a:avLst/>
          </a:prstGeom>
          <a:noFill/>
        </p:spPr>
        <p:txBody>
          <a:bodyPr wrap="square">
            <a:spAutoFit/>
          </a:bodyPr>
          <a:lstStyle/>
          <a:p>
            <a:r>
              <a:rPr lang="en-US" altLang="zh-CN">
                <a:latin typeface="Bell MT" panose="02020503060305020303" pitchFamily="18" charset="0"/>
              </a:rPr>
              <a:t>Result of MCMC sampling:</a:t>
            </a:r>
            <a:endParaRPr lang="zh-CN" altLang="en-US"/>
          </a:p>
        </p:txBody>
      </p:sp>
      <p:pic>
        <p:nvPicPr>
          <p:cNvPr id="6" name="图片 5">
            <a:extLst>
              <a:ext uri="{FF2B5EF4-FFF2-40B4-BE49-F238E27FC236}">
                <a16:creationId xmlns:a16="http://schemas.microsoft.com/office/drawing/2014/main" id="{DE766C73-810F-FEE6-37B4-1928930DAAEB}"/>
              </a:ext>
            </a:extLst>
          </p:cNvPr>
          <p:cNvPicPr>
            <a:picLocks noChangeAspect="1"/>
          </p:cNvPicPr>
          <p:nvPr/>
        </p:nvPicPr>
        <p:blipFill>
          <a:blip r:embed="rId3"/>
          <a:stretch>
            <a:fillRect/>
          </a:stretch>
        </p:blipFill>
        <p:spPr>
          <a:xfrm>
            <a:off x="1045160" y="1718548"/>
            <a:ext cx="3024157" cy="2296606"/>
          </a:xfrm>
          <a:prstGeom prst="rect">
            <a:avLst/>
          </a:prstGeom>
        </p:spPr>
      </p:pic>
      <p:pic>
        <p:nvPicPr>
          <p:cNvPr id="7" name="图片 6">
            <a:extLst>
              <a:ext uri="{FF2B5EF4-FFF2-40B4-BE49-F238E27FC236}">
                <a16:creationId xmlns:a16="http://schemas.microsoft.com/office/drawing/2014/main" id="{A7B2AA65-0C17-4668-0542-DAF60E282059}"/>
              </a:ext>
            </a:extLst>
          </p:cNvPr>
          <p:cNvPicPr>
            <a:picLocks noChangeAspect="1"/>
          </p:cNvPicPr>
          <p:nvPr/>
        </p:nvPicPr>
        <p:blipFill>
          <a:blip r:embed="rId4"/>
          <a:stretch>
            <a:fillRect/>
          </a:stretch>
        </p:blipFill>
        <p:spPr>
          <a:xfrm>
            <a:off x="1045160" y="4147161"/>
            <a:ext cx="3024157" cy="2258383"/>
          </a:xfrm>
          <a:prstGeom prst="rect">
            <a:avLst/>
          </a:prstGeom>
        </p:spPr>
      </p:pic>
      <p:pic>
        <p:nvPicPr>
          <p:cNvPr id="8" name="图片 7">
            <a:extLst>
              <a:ext uri="{FF2B5EF4-FFF2-40B4-BE49-F238E27FC236}">
                <a16:creationId xmlns:a16="http://schemas.microsoft.com/office/drawing/2014/main" id="{D9B8E9A7-394D-12C6-DB2B-BB5AA83D4E01}"/>
              </a:ext>
            </a:extLst>
          </p:cNvPr>
          <p:cNvPicPr>
            <a:picLocks noChangeAspect="1"/>
          </p:cNvPicPr>
          <p:nvPr/>
        </p:nvPicPr>
        <p:blipFill>
          <a:blip r:embed="rId5"/>
          <a:stretch>
            <a:fillRect/>
          </a:stretch>
        </p:blipFill>
        <p:spPr>
          <a:xfrm>
            <a:off x="3321982" y="1865203"/>
            <a:ext cx="647790" cy="304843"/>
          </a:xfrm>
          <a:prstGeom prst="rect">
            <a:avLst/>
          </a:prstGeom>
        </p:spPr>
      </p:pic>
      <p:pic>
        <p:nvPicPr>
          <p:cNvPr id="10" name="图片 9">
            <a:extLst>
              <a:ext uri="{FF2B5EF4-FFF2-40B4-BE49-F238E27FC236}">
                <a16:creationId xmlns:a16="http://schemas.microsoft.com/office/drawing/2014/main" id="{4A3A37D1-A9D9-5FF0-BFD1-F35C03F2CE5B}"/>
              </a:ext>
            </a:extLst>
          </p:cNvPr>
          <p:cNvPicPr>
            <a:picLocks noChangeAspect="1"/>
          </p:cNvPicPr>
          <p:nvPr/>
        </p:nvPicPr>
        <p:blipFill>
          <a:blip r:embed="rId6"/>
          <a:stretch>
            <a:fillRect/>
          </a:stretch>
        </p:blipFill>
        <p:spPr>
          <a:xfrm>
            <a:off x="3173429" y="4264612"/>
            <a:ext cx="796343" cy="219465"/>
          </a:xfrm>
          <a:prstGeom prst="rect">
            <a:avLst/>
          </a:prstGeom>
        </p:spPr>
      </p:pic>
      <p:sp>
        <p:nvSpPr>
          <p:cNvPr id="11" name="文本框 10">
            <a:extLst>
              <a:ext uri="{FF2B5EF4-FFF2-40B4-BE49-F238E27FC236}">
                <a16:creationId xmlns:a16="http://schemas.microsoft.com/office/drawing/2014/main" id="{DBBAB76B-7166-AFC9-E0A2-6ED23A3750B4}"/>
              </a:ext>
            </a:extLst>
          </p:cNvPr>
          <p:cNvSpPr txBox="1"/>
          <p:nvPr/>
        </p:nvSpPr>
        <p:spPr>
          <a:xfrm>
            <a:off x="5126245" y="1162317"/>
            <a:ext cx="6451851" cy="369332"/>
          </a:xfrm>
          <a:prstGeom prst="rect">
            <a:avLst/>
          </a:prstGeom>
          <a:noFill/>
        </p:spPr>
        <p:txBody>
          <a:bodyPr wrap="square">
            <a:spAutoFit/>
          </a:bodyPr>
          <a:lstStyle/>
          <a:p>
            <a:r>
              <a:rPr lang="en-US" altLang="zh-CN">
                <a:latin typeface="Bell MT" panose="02020503060305020303" pitchFamily="18" charset="0"/>
              </a:rPr>
              <a:t>Reproduce the density profile via eigenstate decomposation:</a:t>
            </a:r>
            <a:endParaRPr lang="zh-CN" altLang="en-US"/>
          </a:p>
        </p:txBody>
      </p:sp>
      <p:pic>
        <p:nvPicPr>
          <p:cNvPr id="12" name="图片 11">
            <a:extLst>
              <a:ext uri="{FF2B5EF4-FFF2-40B4-BE49-F238E27FC236}">
                <a16:creationId xmlns:a16="http://schemas.microsoft.com/office/drawing/2014/main" id="{CBE6EB9E-5FC4-2658-9E0E-6D321E779492}"/>
              </a:ext>
            </a:extLst>
          </p:cNvPr>
          <p:cNvPicPr>
            <a:picLocks noChangeAspect="1"/>
          </p:cNvPicPr>
          <p:nvPr/>
        </p:nvPicPr>
        <p:blipFill>
          <a:blip r:embed="rId7"/>
          <a:stretch>
            <a:fillRect/>
          </a:stretch>
        </p:blipFill>
        <p:spPr>
          <a:xfrm>
            <a:off x="6225351" y="1718548"/>
            <a:ext cx="2566957" cy="546041"/>
          </a:xfrm>
          <a:prstGeom prst="rect">
            <a:avLst/>
          </a:prstGeom>
        </p:spPr>
      </p:pic>
      <p:grpSp>
        <p:nvGrpSpPr>
          <p:cNvPr id="16" name="组合 15">
            <a:extLst>
              <a:ext uri="{FF2B5EF4-FFF2-40B4-BE49-F238E27FC236}">
                <a16:creationId xmlns:a16="http://schemas.microsoft.com/office/drawing/2014/main" id="{9FAAC9F2-E213-8999-193C-40EB3EC69DB6}"/>
              </a:ext>
            </a:extLst>
          </p:cNvPr>
          <p:cNvGrpSpPr/>
          <p:nvPr/>
        </p:nvGrpSpPr>
        <p:grpSpPr>
          <a:xfrm>
            <a:off x="5126245" y="2372028"/>
            <a:ext cx="5598564" cy="546041"/>
            <a:chOff x="5548276" y="2366166"/>
            <a:chExt cx="5598564" cy="546041"/>
          </a:xfrm>
        </p:grpSpPr>
        <p:pic>
          <p:nvPicPr>
            <p:cNvPr id="14" name="图片 13">
              <a:extLst>
                <a:ext uri="{FF2B5EF4-FFF2-40B4-BE49-F238E27FC236}">
                  <a16:creationId xmlns:a16="http://schemas.microsoft.com/office/drawing/2014/main" id="{3FF0FB87-0C9E-F5FC-5E3D-581E5C9F6E9B}"/>
                </a:ext>
              </a:extLst>
            </p:cNvPr>
            <p:cNvPicPr>
              <a:picLocks noChangeAspect="1"/>
            </p:cNvPicPr>
            <p:nvPr/>
          </p:nvPicPr>
          <p:blipFill>
            <a:blip r:embed="rId8"/>
            <a:srcRect b="52217"/>
            <a:stretch>
              <a:fillRect/>
            </a:stretch>
          </p:blipFill>
          <p:spPr>
            <a:xfrm>
              <a:off x="5548276" y="2380073"/>
              <a:ext cx="2898201" cy="507318"/>
            </a:xfrm>
            <a:prstGeom prst="rect">
              <a:avLst/>
            </a:prstGeom>
          </p:spPr>
        </p:pic>
        <p:pic>
          <p:nvPicPr>
            <p:cNvPr id="15" name="图片 14">
              <a:extLst>
                <a:ext uri="{FF2B5EF4-FFF2-40B4-BE49-F238E27FC236}">
                  <a16:creationId xmlns:a16="http://schemas.microsoft.com/office/drawing/2014/main" id="{085C5D5D-FCDB-A529-A8CD-D522CF402549}"/>
                </a:ext>
              </a:extLst>
            </p:cNvPr>
            <p:cNvPicPr>
              <a:picLocks noChangeAspect="1"/>
            </p:cNvPicPr>
            <p:nvPr/>
          </p:nvPicPr>
          <p:blipFill>
            <a:blip r:embed="rId8"/>
            <a:srcRect l="7705" t="52217" b="-379"/>
            <a:stretch>
              <a:fillRect/>
            </a:stretch>
          </p:blipFill>
          <p:spPr>
            <a:xfrm>
              <a:off x="8290420" y="2366166"/>
              <a:ext cx="2856420" cy="546041"/>
            </a:xfrm>
            <a:prstGeom prst="rect">
              <a:avLst/>
            </a:prstGeom>
          </p:spPr>
        </p:pic>
      </p:grpSp>
      <p:sp>
        <p:nvSpPr>
          <p:cNvPr id="17" name="文本框 16">
            <a:extLst>
              <a:ext uri="{FF2B5EF4-FFF2-40B4-BE49-F238E27FC236}">
                <a16:creationId xmlns:a16="http://schemas.microsoft.com/office/drawing/2014/main" id="{79EAFDEF-FA5B-2711-7887-A62B790488F6}"/>
              </a:ext>
            </a:extLst>
          </p:cNvPr>
          <p:cNvSpPr txBox="1"/>
          <p:nvPr/>
        </p:nvSpPr>
        <p:spPr>
          <a:xfrm>
            <a:off x="5126245" y="3044210"/>
            <a:ext cx="3392128" cy="369332"/>
          </a:xfrm>
          <a:prstGeom prst="rect">
            <a:avLst/>
          </a:prstGeom>
          <a:noFill/>
        </p:spPr>
        <p:txBody>
          <a:bodyPr wrap="square">
            <a:spAutoFit/>
          </a:bodyPr>
          <a:lstStyle/>
          <a:p>
            <a:r>
              <a:rPr lang="en-US" altLang="zh-CN">
                <a:latin typeface="Bell MT" panose="02020503060305020303" pitchFamily="18" charset="0"/>
              </a:rPr>
              <a:t>Statistic:</a:t>
            </a:r>
            <a:endParaRPr lang="zh-CN" altLang="en-US"/>
          </a:p>
        </p:txBody>
      </p:sp>
      <p:grpSp>
        <p:nvGrpSpPr>
          <p:cNvPr id="22" name="组合 21">
            <a:extLst>
              <a:ext uri="{FF2B5EF4-FFF2-40B4-BE49-F238E27FC236}">
                <a16:creationId xmlns:a16="http://schemas.microsoft.com/office/drawing/2014/main" id="{362C700A-99A2-49BC-278A-6484F104C748}"/>
              </a:ext>
            </a:extLst>
          </p:cNvPr>
          <p:cNvGrpSpPr/>
          <p:nvPr/>
        </p:nvGrpSpPr>
        <p:grpSpPr>
          <a:xfrm>
            <a:off x="5180019" y="3444459"/>
            <a:ext cx="6795104" cy="507318"/>
            <a:chOff x="5396896" y="3317864"/>
            <a:chExt cx="6795104" cy="507318"/>
          </a:xfrm>
        </p:grpSpPr>
        <p:pic>
          <p:nvPicPr>
            <p:cNvPr id="18" name="图片 17">
              <a:extLst>
                <a:ext uri="{FF2B5EF4-FFF2-40B4-BE49-F238E27FC236}">
                  <a16:creationId xmlns:a16="http://schemas.microsoft.com/office/drawing/2014/main" id="{B479CD1F-2D60-01C8-7EF5-0FDBA9257602}"/>
                </a:ext>
              </a:extLst>
            </p:cNvPr>
            <p:cNvPicPr>
              <a:picLocks noChangeAspect="1"/>
            </p:cNvPicPr>
            <p:nvPr/>
          </p:nvPicPr>
          <p:blipFill>
            <a:blip r:embed="rId9"/>
            <a:srcRect r="62817" b="83091"/>
            <a:stretch>
              <a:fillRect/>
            </a:stretch>
          </p:blipFill>
          <p:spPr>
            <a:xfrm>
              <a:off x="5396896" y="3539683"/>
              <a:ext cx="1398207" cy="207229"/>
            </a:xfrm>
            <a:prstGeom prst="rect">
              <a:avLst/>
            </a:prstGeom>
          </p:spPr>
        </p:pic>
        <p:pic>
          <p:nvPicPr>
            <p:cNvPr id="19" name="图片 18">
              <a:extLst>
                <a:ext uri="{FF2B5EF4-FFF2-40B4-BE49-F238E27FC236}">
                  <a16:creationId xmlns:a16="http://schemas.microsoft.com/office/drawing/2014/main" id="{E1531F27-DEE0-1D33-9AA4-18F120AA28B3}"/>
                </a:ext>
              </a:extLst>
            </p:cNvPr>
            <p:cNvPicPr>
              <a:picLocks noChangeAspect="1"/>
            </p:cNvPicPr>
            <p:nvPr/>
          </p:nvPicPr>
          <p:blipFill>
            <a:blip r:embed="rId9"/>
            <a:srcRect l="2227" t="19090" r="42471" b="46034"/>
            <a:stretch>
              <a:fillRect/>
            </a:stretch>
          </p:blipFill>
          <p:spPr>
            <a:xfrm>
              <a:off x="6795727" y="3384234"/>
              <a:ext cx="2145323" cy="440948"/>
            </a:xfrm>
            <a:prstGeom prst="rect">
              <a:avLst/>
            </a:prstGeom>
          </p:spPr>
        </p:pic>
        <p:pic>
          <p:nvPicPr>
            <p:cNvPr id="20" name="图片 19">
              <a:extLst>
                <a:ext uri="{FF2B5EF4-FFF2-40B4-BE49-F238E27FC236}">
                  <a16:creationId xmlns:a16="http://schemas.microsoft.com/office/drawing/2014/main" id="{65BF7368-89B2-5E81-EEE9-6CD07365FD2E}"/>
                </a:ext>
              </a:extLst>
            </p:cNvPr>
            <p:cNvPicPr>
              <a:picLocks noChangeAspect="1"/>
            </p:cNvPicPr>
            <p:nvPr/>
          </p:nvPicPr>
          <p:blipFill>
            <a:blip r:embed="rId9"/>
            <a:srcRect l="7224" t="54854"/>
            <a:stretch>
              <a:fillRect/>
            </a:stretch>
          </p:blipFill>
          <p:spPr>
            <a:xfrm>
              <a:off x="8993132" y="3317864"/>
              <a:ext cx="3198868" cy="507318"/>
            </a:xfrm>
            <a:prstGeom prst="rect">
              <a:avLst/>
            </a:prstGeom>
          </p:spPr>
        </p:pic>
      </p:grpSp>
      <p:pic>
        <p:nvPicPr>
          <p:cNvPr id="23" name="图片 22">
            <a:extLst>
              <a:ext uri="{FF2B5EF4-FFF2-40B4-BE49-F238E27FC236}">
                <a16:creationId xmlns:a16="http://schemas.microsoft.com/office/drawing/2014/main" id="{5C80851D-7D07-A5A4-A51F-208C22D7966D}"/>
              </a:ext>
            </a:extLst>
          </p:cNvPr>
          <p:cNvPicPr>
            <a:picLocks noChangeAspect="1"/>
          </p:cNvPicPr>
          <p:nvPr/>
        </p:nvPicPr>
        <p:blipFill>
          <a:blip r:embed="rId10"/>
          <a:stretch>
            <a:fillRect/>
          </a:stretch>
        </p:blipFill>
        <p:spPr>
          <a:xfrm>
            <a:off x="5126245" y="4204513"/>
            <a:ext cx="3058096" cy="2366384"/>
          </a:xfrm>
          <a:prstGeom prst="rect">
            <a:avLst/>
          </a:prstGeom>
        </p:spPr>
      </p:pic>
      <p:pic>
        <p:nvPicPr>
          <p:cNvPr id="24" name="图片 23">
            <a:extLst>
              <a:ext uri="{FF2B5EF4-FFF2-40B4-BE49-F238E27FC236}">
                <a16:creationId xmlns:a16="http://schemas.microsoft.com/office/drawing/2014/main" id="{A49393CB-95D4-0975-8F04-C67D31A4FABA}"/>
              </a:ext>
            </a:extLst>
          </p:cNvPr>
          <p:cNvPicPr>
            <a:picLocks noChangeAspect="1"/>
          </p:cNvPicPr>
          <p:nvPr/>
        </p:nvPicPr>
        <p:blipFill>
          <a:blip r:embed="rId11"/>
          <a:stretch>
            <a:fillRect/>
          </a:stretch>
        </p:blipFill>
        <p:spPr>
          <a:xfrm>
            <a:off x="8307499" y="4242117"/>
            <a:ext cx="3024167" cy="2291828"/>
          </a:xfrm>
          <a:prstGeom prst="rect">
            <a:avLst/>
          </a:prstGeom>
        </p:spPr>
      </p:pic>
    </p:spTree>
    <p:extLst>
      <p:ext uri="{BB962C8B-B14F-4D97-AF65-F5344CB8AC3E}">
        <p14:creationId xmlns:p14="http://schemas.microsoft.com/office/powerpoint/2010/main" val="184528906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AF5C95-2072-51E0-D4A9-F3A1D668FEF3}"/>
            </a:ext>
          </a:extLst>
        </p:cNvPr>
        <p:cNvGrpSpPr/>
        <p:nvPr/>
      </p:nvGrpSpPr>
      <p:grpSpPr>
        <a:xfrm>
          <a:off x="0" y="0"/>
          <a:ext cx="0" cy="0"/>
          <a:chOff x="0" y="0"/>
          <a:chExt cx="0" cy="0"/>
        </a:xfrm>
      </p:grpSpPr>
      <p:sp>
        <p:nvSpPr>
          <p:cNvPr id="4" name="文本框 3">
            <a:extLst>
              <a:ext uri="{FF2B5EF4-FFF2-40B4-BE49-F238E27FC236}">
                <a16:creationId xmlns:a16="http://schemas.microsoft.com/office/drawing/2014/main" id="{9E377B12-1E8F-A896-8C81-20E5ACDA306A}"/>
              </a:ext>
            </a:extLst>
          </p:cNvPr>
          <p:cNvSpPr txBox="1"/>
          <p:nvPr/>
        </p:nvSpPr>
        <p:spPr>
          <a:xfrm>
            <a:off x="969749" y="1498537"/>
            <a:ext cx="7400527" cy="3539430"/>
          </a:xfrm>
          <a:prstGeom prst="rect">
            <a:avLst/>
          </a:prstGeom>
          <a:noFill/>
        </p:spPr>
        <p:txBody>
          <a:bodyPr wrap="square" rtlCol="0">
            <a:spAutoFit/>
          </a:bodyPr>
          <a:lstStyle/>
          <a:p>
            <a:pPr marL="342900" indent="-342900">
              <a:buFont typeface="Arial" panose="020B0604020202020204" pitchFamily="34" charset="0"/>
              <a:buChar char="•"/>
            </a:pPr>
            <a:r>
              <a:rPr lang="en-US" altLang="zh-CN" sz="3200" b="1">
                <a:solidFill>
                  <a:schemeClr val="tx1">
                    <a:alpha val="20000"/>
                  </a:schemeClr>
                </a:solidFill>
                <a:latin typeface="Bell MT" panose="02020503060305020303" pitchFamily="18" charset="0"/>
                <a:ea typeface="楷体" panose="02010609060101010101" pitchFamily="49" charset="-122"/>
              </a:rPr>
              <a:t>Motivation</a:t>
            </a:r>
          </a:p>
          <a:p>
            <a:endParaRPr lang="en-US" altLang="zh-CN" sz="3200" b="1">
              <a:solidFill>
                <a:schemeClr val="tx1">
                  <a:alpha val="20000"/>
                </a:schemeClr>
              </a:solidFill>
              <a:latin typeface="Bell MT" panose="02020503060305020303" pitchFamily="18" charset="0"/>
              <a:ea typeface="楷体" panose="02010609060101010101" pitchFamily="49" charset="-122"/>
            </a:endParaRPr>
          </a:p>
          <a:p>
            <a:pPr marL="342900" indent="-342900">
              <a:buFont typeface="Arial" panose="020B0604020202020204" pitchFamily="34" charset="0"/>
              <a:buChar char="•"/>
            </a:pPr>
            <a:r>
              <a:rPr lang="en-US" altLang="zh-CN" sz="3200" b="1">
                <a:solidFill>
                  <a:schemeClr val="tx1">
                    <a:alpha val="20000"/>
                  </a:schemeClr>
                </a:solidFill>
                <a:latin typeface="Bell MT" panose="02020503060305020303" pitchFamily="18" charset="0"/>
                <a:ea typeface="楷体" panose="02010609060101010101" pitchFamily="49" charset="-122"/>
              </a:rPr>
              <a:t>Self-Interacting Fuzzy Dark Matter</a:t>
            </a:r>
          </a:p>
          <a:p>
            <a:pPr marL="342900" indent="-342900">
              <a:buFont typeface="Arial" panose="020B0604020202020204" pitchFamily="34" charset="0"/>
              <a:buChar char="•"/>
            </a:pPr>
            <a:endParaRPr lang="en-US" altLang="zh-CN" sz="3200" b="1">
              <a:latin typeface="楷体" panose="02010609060101010101" pitchFamily="49" charset="-122"/>
              <a:ea typeface="楷体" panose="02010609060101010101" pitchFamily="49" charset="-122"/>
            </a:endParaRPr>
          </a:p>
          <a:p>
            <a:pPr marL="342900" indent="-342900">
              <a:buFont typeface="Arial" panose="020B0604020202020204" pitchFamily="34" charset="0"/>
              <a:buChar char="•"/>
            </a:pPr>
            <a:r>
              <a:rPr lang="en-US" altLang="zh-CN" sz="3200" b="1">
                <a:latin typeface="Bell MT" panose="02020503060305020303" pitchFamily="18" charset="0"/>
                <a:ea typeface="楷体" panose="02010609060101010101" pitchFamily="49" charset="-122"/>
              </a:rPr>
              <a:t>Multifield Fuzzy Dark Matter</a:t>
            </a:r>
          </a:p>
          <a:p>
            <a:pPr marL="342900" indent="-342900">
              <a:buFont typeface="Arial" panose="020B0604020202020204" pitchFamily="34" charset="0"/>
              <a:buChar char="•"/>
            </a:pPr>
            <a:endParaRPr lang="en-US" altLang="zh-CN" sz="3200" b="1">
              <a:latin typeface="Bell MT" panose="02020503060305020303" pitchFamily="18" charset="0"/>
              <a:ea typeface="楷体" panose="02010609060101010101" pitchFamily="49" charset="-122"/>
            </a:endParaRPr>
          </a:p>
          <a:p>
            <a:pPr marL="342900" indent="-342900">
              <a:buFont typeface="Arial" panose="020B0604020202020204" pitchFamily="34" charset="0"/>
              <a:buChar char="•"/>
            </a:pPr>
            <a:r>
              <a:rPr lang="en-US" altLang="zh-CN" sz="3200" b="1">
                <a:solidFill>
                  <a:schemeClr val="tx1">
                    <a:alpha val="20000"/>
                  </a:schemeClr>
                </a:solidFill>
                <a:latin typeface="Bell MT" panose="02020503060305020303" pitchFamily="18" charset="0"/>
                <a:ea typeface="楷体" panose="02010609060101010101" pitchFamily="49" charset="-122"/>
              </a:rPr>
              <a:t>Summary</a:t>
            </a:r>
          </a:p>
        </p:txBody>
      </p:sp>
      <p:sp>
        <p:nvSpPr>
          <p:cNvPr id="5" name="矩形 4">
            <a:extLst>
              <a:ext uri="{FF2B5EF4-FFF2-40B4-BE49-F238E27FC236}">
                <a16:creationId xmlns:a16="http://schemas.microsoft.com/office/drawing/2014/main" id="{282701C8-D6F6-6DF6-C150-2F82CFB2ABA7}"/>
              </a:ext>
            </a:extLst>
          </p:cNvPr>
          <p:cNvSpPr/>
          <p:nvPr/>
        </p:nvSpPr>
        <p:spPr>
          <a:xfrm>
            <a:off x="0" y="0"/>
            <a:ext cx="12192000" cy="862291"/>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altLang="zh-CN" sz="3200" b="1">
                <a:latin typeface="Bell MT" panose="02020503060305020303" pitchFamily="18" charset="0"/>
                <a:ea typeface="楷体" panose="02010609060101010101" pitchFamily="49" charset="-122"/>
              </a:rPr>
              <a:t> Outline</a:t>
            </a:r>
          </a:p>
        </p:txBody>
      </p:sp>
    </p:spTree>
    <p:extLst>
      <p:ext uri="{BB962C8B-B14F-4D97-AF65-F5344CB8AC3E}">
        <p14:creationId xmlns:p14="http://schemas.microsoft.com/office/powerpoint/2010/main" val="95667865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C8A4B3-1A46-2A6C-DE71-80CB6A5578EA}"/>
            </a:ext>
          </a:extLst>
        </p:cNvPr>
        <p:cNvGrpSpPr/>
        <p:nvPr/>
      </p:nvGrpSpPr>
      <p:grpSpPr>
        <a:xfrm>
          <a:off x="0" y="0"/>
          <a:ext cx="0" cy="0"/>
          <a:chOff x="0" y="0"/>
          <a:chExt cx="0" cy="0"/>
        </a:xfrm>
      </p:grpSpPr>
      <p:sp>
        <p:nvSpPr>
          <p:cNvPr id="3" name="矩形 2">
            <a:extLst>
              <a:ext uri="{FF2B5EF4-FFF2-40B4-BE49-F238E27FC236}">
                <a16:creationId xmlns:a16="http://schemas.microsoft.com/office/drawing/2014/main" id="{DFF40993-625D-70A6-1140-2B3648B8B7A6}"/>
              </a:ext>
            </a:extLst>
          </p:cNvPr>
          <p:cNvSpPr/>
          <p:nvPr/>
        </p:nvSpPr>
        <p:spPr>
          <a:xfrm>
            <a:off x="0" y="0"/>
            <a:ext cx="12192000" cy="862291"/>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altLang="zh-CN" sz="3200" b="1">
                <a:latin typeface="Bell MT" panose="02020503060305020303" pitchFamily="18" charset="0"/>
                <a:ea typeface="楷体" panose="02010609060101010101" pitchFamily="49" charset="-122"/>
              </a:rPr>
              <a:t> Multifield Fuzzy Dark Matter</a:t>
            </a:r>
          </a:p>
        </p:txBody>
      </p:sp>
      <p:pic>
        <p:nvPicPr>
          <p:cNvPr id="2" name="图片 1">
            <a:extLst>
              <a:ext uri="{FF2B5EF4-FFF2-40B4-BE49-F238E27FC236}">
                <a16:creationId xmlns:a16="http://schemas.microsoft.com/office/drawing/2014/main" id="{5A1D4C08-CA91-D469-676E-F472D1BB259D}"/>
              </a:ext>
            </a:extLst>
          </p:cNvPr>
          <p:cNvPicPr>
            <a:picLocks noChangeAspect="1"/>
          </p:cNvPicPr>
          <p:nvPr/>
        </p:nvPicPr>
        <p:blipFill>
          <a:blip r:embed="rId3"/>
          <a:stretch>
            <a:fillRect/>
          </a:stretch>
        </p:blipFill>
        <p:spPr>
          <a:xfrm>
            <a:off x="1281129" y="1712756"/>
            <a:ext cx="2915733" cy="559865"/>
          </a:xfrm>
          <a:prstGeom prst="rect">
            <a:avLst/>
          </a:prstGeom>
        </p:spPr>
      </p:pic>
      <p:sp>
        <p:nvSpPr>
          <p:cNvPr id="4" name="文本框 3">
            <a:extLst>
              <a:ext uri="{FF2B5EF4-FFF2-40B4-BE49-F238E27FC236}">
                <a16:creationId xmlns:a16="http://schemas.microsoft.com/office/drawing/2014/main" id="{96549304-3EDE-9CEE-42CB-29AEFB6CD974}"/>
              </a:ext>
            </a:extLst>
          </p:cNvPr>
          <p:cNvSpPr txBox="1"/>
          <p:nvPr/>
        </p:nvSpPr>
        <p:spPr>
          <a:xfrm>
            <a:off x="596109" y="1108954"/>
            <a:ext cx="6115353" cy="369332"/>
          </a:xfrm>
          <a:prstGeom prst="rect">
            <a:avLst/>
          </a:prstGeom>
          <a:noFill/>
        </p:spPr>
        <p:txBody>
          <a:bodyPr wrap="square" rtlCol="0">
            <a:spAutoFit/>
          </a:bodyPr>
          <a:lstStyle/>
          <a:p>
            <a:pPr marL="285750" indent="-285750">
              <a:buFont typeface="Wingdings" panose="05000000000000000000" pitchFamily="2" charset="2"/>
              <a:buChar char="Ø"/>
            </a:pPr>
            <a:r>
              <a:rPr lang="en-US" altLang="zh-CN">
                <a:latin typeface="Bell MT" panose="02020503060305020303" pitchFamily="18" charset="0"/>
              </a:rPr>
              <a:t>Multifield coupled through gravity</a:t>
            </a:r>
            <a:endParaRPr lang="zh-CN" altLang="en-US">
              <a:latin typeface="Bell MT" panose="02020503060305020303" pitchFamily="18" charset="0"/>
            </a:endParaRPr>
          </a:p>
        </p:txBody>
      </p:sp>
      <p:pic>
        <p:nvPicPr>
          <p:cNvPr id="5" name="图片 4">
            <a:extLst>
              <a:ext uri="{FF2B5EF4-FFF2-40B4-BE49-F238E27FC236}">
                <a16:creationId xmlns:a16="http://schemas.microsoft.com/office/drawing/2014/main" id="{EE634979-9BF8-A82C-AE67-3A4A6E10A3DE}"/>
              </a:ext>
            </a:extLst>
          </p:cNvPr>
          <p:cNvPicPr>
            <a:picLocks noChangeAspect="1"/>
          </p:cNvPicPr>
          <p:nvPr/>
        </p:nvPicPr>
        <p:blipFill>
          <a:blip r:embed="rId4"/>
          <a:stretch>
            <a:fillRect/>
          </a:stretch>
        </p:blipFill>
        <p:spPr>
          <a:xfrm>
            <a:off x="6280968" y="1662150"/>
            <a:ext cx="3036940" cy="655026"/>
          </a:xfrm>
          <a:prstGeom prst="rect">
            <a:avLst/>
          </a:prstGeom>
        </p:spPr>
      </p:pic>
      <p:pic>
        <p:nvPicPr>
          <p:cNvPr id="9" name="图片 8">
            <a:extLst>
              <a:ext uri="{FF2B5EF4-FFF2-40B4-BE49-F238E27FC236}">
                <a16:creationId xmlns:a16="http://schemas.microsoft.com/office/drawing/2014/main" id="{98B00425-0025-CD06-53E3-FF61DAE0099E}"/>
              </a:ext>
            </a:extLst>
          </p:cNvPr>
          <p:cNvPicPr>
            <a:picLocks noChangeAspect="1"/>
          </p:cNvPicPr>
          <p:nvPr/>
        </p:nvPicPr>
        <p:blipFill>
          <a:blip r:embed="rId5"/>
          <a:stretch>
            <a:fillRect/>
          </a:stretch>
        </p:blipFill>
        <p:spPr>
          <a:xfrm>
            <a:off x="4196862" y="1882764"/>
            <a:ext cx="1365738" cy="219850"/>
          </a:xfrm>
          <a:prstGeom prst="rect">
            <a:avLst/>
          </a:prstGeom>
        </p:spPr>
      </p:pic>
      <p:sp>
        <p:nvSpPr>
          <p:cNvPr id="13" name="文本框 12">
            <a:extLst>
              <a:ext uri="{FF2B5EF4-FFF2-40B4-BE49-F238E27FC236}">
                <a16:creationId xmlns:a16="http://schemas.microsoft.com/office/drawing/2014/main" id="{D3CAADA9-5048-996F-A991-488AB17522C8}"/>
              </a:ext>
            </a:extLst>
          </p:cNvPr>
          <p:cNvSpPr txBox="1"/>
          <p:nvPr/>
        </p:nvSpPr>
        <p:spPr>
          <a:xfrm>
            <a:off x="596109" y="2501040"/>
            <a:ext cx="6115353" cy="369332"/>
          </a:xfrm>
          <a:prstGeom prst="rect">
            <a:avLst/>
          </a:prstGeom>
          <a:noFill/>
        </p:spPr>
        <p:txBody>
          <a:bodyPr wrap="square" rtlCol="0">
            <a:spAutoFit/>
          </a:bodyPr>
          <a:lstStyle/>
          <a:p>
            <a:pPr marL="285750" indent="-285750">
              <a:buFont typeface="Wingdings" panose="05000000000000000000" pitchFamily="2" charset="2"/>
              <a:buChar char="Ø"/>
            </a:pPr>
            <a:r>
              <a:rPr lang="en-US" altLang="zh-CN">
                <a:latin typeface="Bell MT" panose="02020503060305020303" pitchFamily="18" charset="0"/>
              </a:rPr>
              <a:t>Solitons merge</a:t>
            </a:r>
            <a:endParaRPr lang="zh-CN" altLang="en-US">
              <a:latin typeface="Bell MT" panose="02020503060305020303" pitchFamily="18" charset="0"/>
            </a:endParaRPr>
          </a:p>
        </p:txBody>
      </p:sp>
      <p:pic>
        <p:nvPicPr>
          <p:cNvPr id="21" name="图片 20">
            <a:extLst>
              <a:ext uri="{FF2B5EF4-FFF2-40B4-BE49-F238E27FC236}">
                <a16:creationId xmlns:a16="http://schemas.microsoft.com/office/drawing/2014/main" id="{3098EE5E-A766-B257-5EAF-8606DE0CA828}"/>
              </a:ext>
            </a:extLst>
          </p:cNvPr>
          <p:cNvPicPr>
            <a:picLocks noChangeAspect="1"/>
          </p:cNvPicPr>
          <p:nvPr/>
        </p:nvPicPr>
        <p:blipFill>
          <a:blip r:embed="rId6"/>
          <a:stretch>
            <a:fillRect/>
          </a:stretch>
        </p:blipFill>
        <p:spPr>
          <a:xfrm>
            <a:off x="900562" y="2870372"/>
            <a:ext cx="4164240" cy="2956766"/>
          </a:xfrm>
          <a:prstGeom prst="rect">
            <a:avLst/>
          </a:prstGeom>
        </p:spPr>
      </p:pic>
      <p:pic>
        <p:nvPicPr>
          <p:cNvPr id="25" name="图片 24">
            <a:extLst>
              <a:ext uri="{FF2B5EF4-FFF2-40B4-BE49-F238E27FC236}">
                <a16:creationId xmlns:a16="http://schemas.microsoft.com/office/drawing/2014/main" id="{A7E8AB7B-C009-EB10-9D3A-EAAFFE5C9268}"/>
              </a:ext>
            </a:extLst>
          </p:cNvPr>
          <p:cNvPicPr>
            <a:picLocks noChangeAspect="1"/>
          </p:cNvPicPr>
          <p:nvPr/>
        </p:nvPicPr>
        <p:blipFill>
          <a:blip r:embed="rId7"/>
          <a:stretch>
            <a:fillRect/>
          </a:stretch>
        </p:blipFill>
        <p:spPr>
          <a:xfrm>
            <a:off x="1361162" y="5951206"/>
            <a:ext cx="1428929" cy="245264"/>
          </a:xfrm>
          <a:prstGeom prst="rect">
            <a:avLst/>
          </a:prstGeom>
        </p:spPr>
      </p:pic>
      <p:pic>
        <p:nvPicPr>
          <p:cNvPr id="26" name="图片 25">
            <a:extLst>
              <a:ext uri="{FF2B5EF4-FFF2-40B4-BE49-F238E27FC236}">
                <a16:creationId xmlns:a16="http://schemas.microsoft.com/office/drawing/2014/main" id="{F33E7061-AA0C-51A2-7E83-67CADA0A0681}"/>
              </a:ext>
            </a:extLst>
          </p:cNvPr>
          <p:cNvPicPr>
            <a:picLocks noChangeAspect="1"/>
          </p:cNvPicPr>
          <p:nvPr/>
        </p:nvPicPr>
        <p:blipFill>
          <a:blip r:embed="rId8"/>
          <a:stretch>
            <a:fillRect/>
          </a:stretch>
        </p:blipFill>
        <p:spPr>
          <a:xfrm>
            <a:off x="1361162" y="6320538"/>
            <a:ext cx="1789091" cy="234985"/>
          </a:xfrm>
          <a:prstGeom prst="rect">
            <a:avLst/>
          </a:prstGeom>
        </p:spPr>
      </p:pic>
      <mc:AlternateContent xmlns:mc="http://schemas.openxmlformats.org/markup-compatibility/2006" xmlns:a14="http://schemas.microsoft.com/office/drawing/2010/main">
        <mc:Choice Requires="a14">
          <p:sp>
            <p:nvSpPr>
              <p:cNvPr id="6" name="文本框 5">
                <a:extLst>
                  <a:ext uri="{FF2B5EF4-FFF2-40B4-BE49-F238E27FC236}">
                    <a16:creationId xmlns:a16="http://schemas.microsoft.com/office/drawing/2014/main" id="{C135CD42-818B-98D3-75E7-1695EB9D283F}"/>
                  </a:ext>
                </a:extLst>
              </p:cNvPr>
              <p:cNvSpPr txBox="1"/>
              <p:nvPr/>
            </p:nvSpPr>
            <p:spPr>
              <a:xfrm>
                <a:off x="5234787" y="2934517"/>
                <a:ext cx="6775151" cy="3139321"/>
              </a:xfrm>
              <a:prstGeom prst="rect">
                <a:avLst/>
              </a:prstGeom>
              <a:noFill/>
            </p:spPr>
            <p:txBody>
              <a:bodyPr wrap="square" rtlCol="0">
                <a:spAutoFit/>
              </a:bodyPr>
              <a:lstStyle/>
              <a:p>
                <a:pPr marL="285750" indent="-285750">
                  <a:buFont typeface="Arial" panose="020B0604020202020204" pitchFamily="34" charset="0"/>
                  <a:buChar char="•"/>
                </a:pPr>
                <a:r>
                  <a:rPr lang="zh-CN" altLang="zh-CN">
                    <a:latin typeface="Bell MT" panose="02020503060305020303" pitchFamily="18" charset="0"/>
                  </a:rPr>
                  <a:t>The initial </a:t>
                </a:r>
                <a14:m>
                  <m:oMath xmlns:m="http://schemas.openxmlformats.org/officeDocument/2006/math">
                    <m:sSub>
                      <m:sSubPr>
                        <m:ctrlPr>
                          <a:rPr lang="en-US" altLang="zh-CN">
                            <a:latin typeface="Cambria Math" panose="02040503050406030204" pitchFamily="18" charset="0"/>
                          </a:rPr>
                        </m:ctrlPr>
                      </m:sSubPr>
                      <m:e>
                        <m:r>
                          <m:rPr>
                            <m:sty m:val="p"/>
                          </m:rPr>
                          <a:rPr lang="en-US" altLang="zh-CN">
                            <a:latin typeface="Cambria Math" panose="02040503050406030204" pitchFamily="18" charset="0"/>
                          </a:rPr>
                          <m:t>m</m:t>
                        </m:r>
                      </m:e>
                      <m:sub>
                        <m:r>
                          <a:rPr lang="en-US" altLang="zh-CN">
                            <a:latin typeface="Cambria Math" panose="02040503050406030204" pitchFamily="18" charset="0"/>
                          </a:rPr>
                          <m:t>2</m:t>
                        </m:r>
                      </m:sub>
                    </m:sSub>
                  </m:oMath>
                </a14:m>
                <a:r>
                  <a:rPr lang="en-US" altLang="zh-CN">
                    <a:latin typeface="Bell MT" panose="02020503060305020303" pitchFamily="18" charset="0"/>
                  </a:rPr>
                  <a:t> </a:t>
                </a:r>
                <a:r>
                  <a:rPr lang="zh-CN" altLang="zh-CN">
                    <a:latin typeface="Bell MT" panose="02020503060305020303" pitchFamily="18" charset="0"/>
                  </a:rPr>
                  <a:t>solitons are more compact than the </a:t>
                </a:r>
                <a14:m>
                  <m:oMath xmlns:m="http://schemas.openxmlformats.org/officeDocument/2006/math">
                    <m:sSub>
                      <m:sSubPr>
                        <m:ctrlPr>
                          <a:rPr lang="en-US" altLang="zh-CN">
                            <a:latin typeface="Cambria Math" panose="02040503050406030204" pitchFamily="18" charset="0"/>
                          </a:rPr>
                        </m:ctrlPr>
                      </m:sSubPr>
                      <m:e>
                        <m:r>
                          <m:rPr>
                            <m:sty m:val="p"/>
                          </m:rPr>
                          <a:rPr lang="en-US" altLang="zh-CN">
                            <a:latin typeface="Cambria Math" panose="02040503050406030204" pitchFamily="18" charset="0"/>
                          </a:rPr>
                          <m:t>m</m:t>
                        </m:r>
                      </m:e>
                      <m:sub>
                        <m:r>
                          <a:rPr lang="en-US" altLang="zh-CN">
                            <a:latin typeface="Cambria Math" panose="02040503050406030204" pitchFamily="18" charset="0"/>
                          </a:rPr>
                          <m:t>1</m:t>
                        </m:r>
                      </m:sub>
                    </m:sSub>
                  </m:oMath>
                </a14:m>
                <a:r>
                  <a:rPr lang="en-US" altLang="zh-CN">
                    <a:latin typeface="Bell MT" panose="02020503060305020303" pitchFamily="18" charset="0"/>
                  </a:rPr>
                  <a:t> </a:t>
                </a:r>
                <a:r>
                  <a:rPr lang="zh-CN" altLang="zh-CN">
                    <a:latin typeface="Bell MT" panose="02020503060305020303" pitchFamily="18" charset="0"/>
                  </a:rPr>
                  <a:t>​ solitons.</a:t>
                </a:r>
                <a:endParaRPr lang="en-US" altLang="zh-CN">
                  <a:latin typeface="Bell MT" panose="02020503060305020303" pitchFamily="18" charset="0"/>
                </a:endParaRPr>
              </a:p>
              <a:p>
                <a:endParaRPr lang="en-US" altLang="zh-CN">
                  <a:latin typeface="Bell MT" panose="02020503060305020303" pitchFamily="18" charset="0"/>
                </a:endParaRPr>
              </a:p>
              <a:p>
                <a:pPr marL="285750" indent="-285750">
                  <a:buFont typeface="Arial" panose="020B0604020202020204" pitchFamily="34" charset="0"/>
                  <a:buChar char="•"/>
                </a:pPr>
                <a:r>
                  <a:rPr lang="zh-CN" altLang="zh-CN">
                    <a:latin typeface="Bell MT" panose="02020503060305020303" pitchFamily="18" charset="0"/>
                  </a:rPr>
                  <a:t>Gravitational attraction drives the initially separated solitons to merge into a virialized halo.</a:t>
                </a:r>
                <a:endParaRPr lang="en-US" altLang="zh-CN">
                  <a:latin typeface="Bell MT" panose="02020503060305020303" pitchFamily="18" charset="0"/>
                </a:endParaRPr>
              </a:p>
              <a:p>
                <a:endParaRPr lang="en-US" altLang="zh-CN">
                  <a:latin typeface="Bell MT" panose="02020503060305020303" pitchFamily="18" charset="0"/>
                </a:endParaRPr>
              </a:p>
              <a:p>
                <a:pPr marL="285750" indent="-285750">
                  <a:buFont typeface="Arial" panose="020B0604020202020204" pitchFamily="34" charset="0"/>
                  <a:buChar char="•"/>
                </a:pPr>
                <a:r>
                  <a:rPr lang="zh-CN" altLang="zh-CN">
                    <a:latin typeface="Bell MT" panose="02020503060305020303" pitchFamily="18" charset="0"/>
                  </a:rPr>
                  <a:t>Each field develops a central core surrounded by granules.</a:t>
                </a:r>
                <a:endParaRPr lang="en-US" altLang="zh-CN">
                  <a:latin typeface="Bell MT" panose="02020503060305020303" pitchFamily="18" charset="0"/>
                </a:endParaRPr>
              </a:p>
              <a:p>
                <a:pPr marL="285750" indent="-285750">
                  <a:buFont typeface="Arial" panose="020B0604020202020204" pitchFamily="34" charset="0"/>
                  <a:buChar char="•"/>
                </a:pPr>
                <a:endParaRPr lang="en-US" altLang="zh-CN">
                  <a:latin typeface="Bell MT" panose="02020503060305020303" pitchFamily="18" charset="0"/>
                </a:endParaRPr>
              </a:p>
              <a:p>
                <a:pPr marL="285750" indent="-285750">
                  <a:buFont typeface="Arial" panose="020B0604020202020204" pitchFamily="34" charset="0"/>
                  <a:buChar char="•"/>
                </a:pPr>
                <a:r>
                  <a:rPr lang="en-US" altLang="zh-CN">
                    <a:latin typeface="Bell MT" panose="02020503060305020303" pitchFamily="18" charset="0"/>
                  </a:rPr>
                  <a:t>The </a:t>
                </a:r>
                <a14:m>
                  <m:oMath xmlns:m="http://schemas.openxmlformats.org/officeDocument/2006/math">
                    <m:sSub>
                      <m:sSubPr>
                        <m:ctrlPr>
                          <a:rPr lang="en-US" altLang="zh-CN">
                            <a:latin typeface="Cambria Math" panose="02040503050406030204" pitchFamily="18" charset="0"/>
                          </a:rPr>
                        </m:ctrlPr>
                      </m:sSubPr>
                      <m:e>
                        <m:r>
                          <m:rPr>
                            <m:sty m:val="p"/>
                          </m:rPr>
                          <a:rPr lang="en-US" altLang="zh-CN">
                            <a:latin typeface="Cambria Math" panose="02040503050406030204" pitchFamily="18" charset="0"/>
                          </a:rPr>
                          <m:t>m</m:t>
                        </m:r>
                      </m:e>
                      <m:sub>
                        <m:r>
                          <a:rPr lang="en-US" altLang="zh-CN">
                            <a:latin typeface="Cambria Math" panose="02040503050406030204" pitchFamily="18" charset="0"/>
                          </a:rPr>
                          <m:t>2</m:t>
                        </m:r>
                      </m:sub>
                    </m:sSub>
                  </m:oMath>
                </a14:m>
                <a:r>
                  <a:rPr lang="en-US" altLang="zh-CN">
                    <a:latin typeface="Bell MT" panose="02020503060305020303" pitchFamily="18" charset="0"/>
                  </a:rPr>
                  <a:t> core and granules are noticeably smaller than those of </a:t>
                </a:r>
                <a14:m>
                  <m:oMath xmlns:m="http://schemas.openxmlformats.org/officeDocument/2006/math">
                    <m:sSub>
                      <m:sSubPr>
                        <m:ctrlPr>
                          <a:rPr lang="en-US" altLang="zh-CN">
                            <a:latin typeface="Cambria Math" panose="02040503050406030204" pitchFamily="18" charset="0"/>
                          </a:rPr>
                        </m:ctrlPr>
                      </m:sSubPr>
                      <m:e>
                        <m:r>
                          <m:rPr>
                            <m:sty m:val="p"/>
                          </m:rPr>
                          <a:rPr lang="en-US" altLang="zh-CN">
                            <a:latin typeface="Cambria Math" panose="02040503050406030204" pitchFamily="18" charset="0"/>
                          </a:rPr>
                          <m:t>m</m:t>
                        </m:r>
                      </m:e>
                      <m:sub>
                        <m:r>
                          <a:rPr lang="en-US" altLang="zh-CN">
                            <a:latin typeface="Cambria Math" panose="02040503050406030204" pitchFamily="18" charset="0"/>
                          </a:rPr>
                          <m:t>1</m:t>
                        </m:r>
                      </m:sub>
                    </m:sSub>
                  </m:oMath>
                </a14:m>
                <a:r>
                  <a:rPr lang="en-US" altLang="zh-CN">
                    <a:latin typeface="Bell MT" panose="02020503060305020303" pitchFamily="18" charset="0"/>
                  </a:rPr>
                  <a:t> .</a:t>
                </a:r>
              </a:p>
              <a:p>
                <a:pPr marL="285750" indent="-285750">
                  <a:buFont typeface="Arial" panose="020B0604020202020204" pitchFamily="34" charset="0"/>
                  <a:buChar char="•"/>
                </a:pPr>
                <a:endParaRPr lang="en-US" altLang="zh-CN">
                  <a:latin typeface="Bell MT" panose="02020503060305020303" pitchFamily="18" charset="0"/>
                </a:endParaRPr>
              </a:p>
              <a:p>
                <a:pPr marL="285750" indent="-285750">
                  <a:buFont typeface="Arial" panose="020B0604020202020204" pitchFamily="34" charset="0"/>
                  <a:buChar char="•"/>
                </a:pPr>
                <a:r>
                  <a:rPr lang="zh-CN" altLang="zh-CN">
                    <a:latin typeface="Bell MT" panose="02020503060305020303" pitchFamily="18" charset="0"/>
                  </a:rPr>
                  <a:t>Total-density fluctuations are visibly weaker than those in either individual field.</a:t>
                </a:r>
                <a:endParaRPr lang="en-US" altLang="zh-CN">
                  <a:latin typeface="Bell MT" panose="02020503060305020303" pitchFamily="18" charset="0"/>
                </a:endParaRPr>
              </a:p>
            </p:txBody>
          </p:sp>
        </mc:Choice>
        <mc:Fallback xmlns="">
          <p:sp>
            <p:nvSpPr>
              <p:cNvPr id="6" name="文本框 5">
                <a:extLst>
                  <a:ext uri="{FF2B5EF4-FFF2-40B4-BE49-F238E27FC236}">
                    <a16:creationId xmlns:a16="http://schemas.microsoft.com/office/drawing/2014/main" id="{C135CD42-818B-98D3-75E7-1695EB9D283F}"/>
                  </a:ext>
                </a:extLst>
              </p:cNvPr>
              <p:cNvSpPr txBox="1">
                <a:spLocks noRot="1" noChangeAspect="1" noMove="1" noResize="1" noEditPoints="1" noAdjustHandles="1" noChangeArrowheads="1" noChangeShapeType="1" noTextEdit="1"/>
              </p:cNvSpPr>
              <p:nvPr/>
            </p:nvSpPr>
            <p:spPr>
              <a:xfrm>
                <a:off x="5234787" y="2934517"/>
                <a:ext cx="6775151" cy="3139321"/>
              </a:xfrm>
              <a:prstGeom prst="rect">
                <a:avLst/>
              </a:prstGeom>
              <a:blipFill>
                <a:blip r:embed="rId9"/>
                <a:stretch>
                  <a:fillRect l="-630" t="-1165" r="-1440" b="-2136"/>
                </a:stretch>
              </a:blipFill>
            </p:spPr>
            <p:txBody>
              <a:bodyPr/>
              <a:lstStyle/>
              <a:p>
                <a:r>
                  <a:rPr lang="zh-CN" altLang="en-US">
                    <a:noFill/>
                  </a:rPr>
                  <a:t> </a:t>
                </a:r>
              </a:p>
            </p:txBody>
          </p:sp>
        </mc:Fallback>
      </mc:AlternateContent>
    </p:spTree>
    <p:extLst>
      <p:ext uri="{BB962C8B-B14F-4D97-AF65-F5344CB8AC3E}">
        <p14:creationId xmlns:p14="http://schemas.microsoft.com/office/powerpoint/2010/main" val="84260094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033E1E-7BE3-1A12-1B78-CD57E64B776C}"/>
            </a:ext>
          </a:extLst>
        </p:cNvPr>
        <p:cNvGrpSpPr/>
        <p:nvPr/>
      </p:nvGrpSpPr>
      <p:grpSpPr>
        <a:xfrm>
          <a:off x="0" y="0"/>
          <a:ext cx="0" cy="0"/>
          <a:chOff x="0" y="0"/>
          <a:chExt cx="0" cy="0"/>
        </a:xfrm>
      </p:grpSpPr>
      <p:sp>
        <p:nvSpPr>
          <p:cNvPr id="3" name="矩形 2">
            <a:extLst>
              <a:ext uri="{FF2B5EF4-FFF2-40B4-BE49-F238E27FC236}">
                <a16:creationId xmlns:a16="http://schemas.microsoft.com/office/drawing/2014/main" id="{8DE3AE9C-BE19-1136-F6DB-FF8B1A829540}"/>
              </a:ext>
            </a:extLst>
          </p:cNvPr>
          <p:cNvSpPr/>
          <p:nvPr/>
        </p:nvSpPr>
        <p:spPr>
          <a:xfrm>
            <a:off x="0" y="0"/>
            <a:ext cx="12192000" cy="862291"/>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altLang="zh-CN" sz="3200" b="1">
                <a:latin typeface="Bell MT" panose="02020503060305020303" pitchFamily="18" charset="0"/>
                <a:ea typeface="楷体" panose="02010609060101010101" pitchFamily="49" charset="-122"/>
              </a:rPr>
              <a:t> Multifield Fuzzy Dark Matter</a:t>
            </a:r>
          </a:p>
        </p:txBody>
      </p:sp>
      <p:sp>
        <p:nvSpPr>
          <p:cNvPr id="4" name="文本框 3">
            <a:extLst>
              <a:ext uri="{FF2B5EF4-FFF2-40B4-BE49-F238E27FC236}">
                <a16:creationId xmlns:a16="http://schemas.microsoft.com/office/drawing/2014/main" id="{08BEC338-9229-0FAB-C41F-F1E3A2948DD4}"/>
              </a:ext>
            </a:extLst>
          </p:cNvPr>
          <p:cNvSpPr txBox="1"/>
          <p:nvPr/>
        </p:nvSpPr>
        <p:spPr>
          <a:xfrm>
            <a:off x="596110" y="1108954"/>
            <a:ext cx="2516368" cy="369332"/>
          </a:xfrm>
          <a:prstGeom prst="rect">
            <a:avLst/>
          </a:prstGeom>
          <a:noFill/>
        </p:spPr>
        <p:txBody>
          <a:bodyPr wrap="square" rtlCol="0">
            <a:spAutoFit/>
          </a:bodyPr>
          <a:lstStyle/>
          <a:p>
            <a:pPr marL="285750" indent="-285750">
              <a:buFont typeface="Wingdings" panose="05000000000000000000" pitchFamily="2" charset="2"/>
              <a:buChar char="Ø"/>
            </a:pPr>
            <a:r>
              <a:rPr lang="en-US" altLang="zh-CN">
                <a:latin typeface="Bell MT" panose="02020503060305020303" pitchFamily="18" charset="0"/>
              </a:rPr>
              <a:t>Density profile</a:t>
            </a:r>
            <a:endParaRPr lang="zh-CN" altLang="en-US">
              <a:latin typeface="Bell MT" panose="02020503060305020303" pitchFamily="18" charset="0"/>
            </a:endParaRPr>
          </a:p>
        </p:txBody>
      </p:sp>
      <p:pic>
        <p:nvPicPr>
          <p:cNvPr id="6" name="图片 5">
            <a:extLst>
              <a:ext uri="{FF2B5EF4-FFF2-40B4-BE49-F238E27FC236}">
                <a16:creationId xmlns:a16="http://schemas.microsoft.com/office/drawing/2014/main" id="{992DC64F-3882-E4E9-CB7A-C9F902A9000F}"/>
              </a:ext>
            </a:extLst>
          </p:cNvPr>
          <p:cNvPicPr>
            <a:picLocks noChangeAspect="1"/>
          </p:cNvPicPr>
          <p:nvPr/>
        </p:nvPicPr>
        <p:blipFill>
          <a:blip r:embed="rId3"/>
          <a:srcRect r="49951"/>
          <a:stretch>
            <a:fillRect/>
          </a:stretch>
        </p:blipFill>
        <p:spPr>
          <a:xfrm>
            <a:off x="830571" y="1478286"/>
            <a:ext cx="1642026" cy="4685851"/>
          </a:xfrm>
          <a:prstGeom prst="rect">
            <a:avLst/>
          </a:prstGeom>
        </p:spPr>
      </p:pic>
      <p:pic>
        <p:nvPicPr>
          <p:cNvPr id="12" name="图片 11">
            <a:extLst>
              <a:ext uri="{FF2B5EF4-FFF2-40B4-BE49-F238E27FC236}">
                <a16:creationId xmlns:a16="http://schemas.microsoft.com/office/drawing/2014/main" id="{25D6C4A5-C5F4-D212-49BF-02C065F15183}"/>
              </a:ext>
            </a:extLst>
          </p:cNvPr>
          <p:cNvPicPr>
            <a:picLocks noChangeAspect="1"/>
          </p:cNvPicPr>
          <p:nvPr/>
        </p:nvPicPr>
        <p:blipFill>
          <a:blip r:embed="rId3"/>
          <a:srcRect l="51360" b="-1029"/>
          <a:stretch>
            <a:fillRect/>
          </a:stretch>
        </p:blipFill>
        <p:spPr>
          <a:xfrm>
            <a:off x="3509110" y="1385613"/>
            <a:ext cx="1642026" cy="4871196"/>
          </a:xfrm>
          <a:prstGeom prst="rect">
            <a:avLst/>
          </a:prstGeom>
        </p:spPr>
      </p:pic>
      <p:grpSp>
        <p:nvGrpSpPr>
          <p:cNvPr id="20" name="组合 19">
            <a:extLst>
              <a:ext uri="{FF2B5EF4-FFF2-40B4-BE49-F238E27FC236}">
                <a16:creationId xmlns:a16="http://schemas.microsoft.com/office/drawing/2014/main" id="{0D7E0D0A-A087-A386-2D5A-CEF747CD9C85}"/>
              </a:ext>
            </a:extLst>
          </p:cNvPr>
          <p:cNvGrpSpPr/>
          <p:nvPr/>
        </p:nvGrpSpPr>
        <p:grpSpPr>
          <a:xfrm>
            <a:off x="3778389" y="6219497"/>
            <a:ext cx="1548217" cy="456325"/>
            <a:chOff x="3763395" y="6044121"/>
            <a:chExt cx="1789091" cy="506329"/>
          </a:xfrm>
        </p:grpSpPr>
        <p:pic>
          <p:nvPicPr>
            <p:cNvPr id="14" name="图片 13">
              <a:extLst>
                <a:ext uri="{FF2B5EF4-FFF2-40B4-BE49-F238E27FC236}">
                  <a16:creationId xmlns:a16="http://schemas.microsoft.com/office/drawing/2014/main" id="{FA31656F-7DAC-D6E6-FC7F-26A524A3A834}"/>
                </a:ext>
              </a:extLst>
            </p:cNvPr>
            <p:cNvPicPr>
              <a:picLocks noChangeAspect="1"/>
            </p:cNvPicPr>
            <p:nvPr/>
          </p:nvPicPr>
          <p:blipFill>
            <a:blip r:embed="rId4"/>
            <a:stretch>
              <a:fillRect/>
            </a:stretch>
          </p:blipFill>
          <p:spPr>
            <a:xfrm>
              <a:off x="3763395" y="6044121"/>
              <a:ext cx="1428929" cy="245264"/>
            </a:xfrm>
            <a:prstGeom prst="rect">
              <a:avLst/>
            </a:prstGeom>
          </p:spPr>
        </p:pic>
        <p:pic>
          <p:nvPicPr>
            <p:cNvPr id="15" name="图片 14">
              <a:extLst>
                <a:ext uri="{FF2B5EF4-FFF2-40B4-BE49-F238E27FC236}">
                  <a16:creationId xmlns:a16="http://schemas.microsoft.com/office/drawing/2014/main" id="{B9B74DA0-6A71-CFC7-8373-C37B24F43941}"/>
                </a:ext>
              </a:extLst>
            </p:cNvPr>
            <p:cNvPicPr>
              <a:picLocks noChangeAspect="1"/>
            </p:cNvPicPr>
            <p:nvPr/>
          </p:nvPicPr>
          <p:blipFill>
            <a:blip r:embed="rId5"/>
            <a:stretch>
              <a:fillRect/>
            </a:stretch>
          </p:blipFill>
          <p:spPr>
            <a:xfrm>
              <a:off x="3763395" y="6315465"/>
              <a:ext cx="1789091" cy="234985"/>
            </a:xfrm>
            <a:prstGeom prst="rect">
              <a:avLst/>
            </a:prstGeom>
          </p:spPr>
        </p:pic>
      </p:grpSp>
      <p:grpSp>
        <p:nvGrpSpPr>
          <p:cNvPr id="19" name="组合 18">
            <a:extLst>
              <a:ext uri="{FF2B5EF4-FFF2-40B4-BE49-F238E27FC236}">
                <a16:creationId xmlns:a16="http://schemas.microsoft.com/office/drawing/2014/main" id="{E86A8139-84BE-76AC-CE2A-0878C1FC771B}"/>
              </a:ext>
            </a:extLst>
          </p:cNvPr>
          <p:cNvGrpSpPr/>
          <p:nvPr/>
        </p:nvGrpSpPr>
        <p:grpSpPr>
          <a:xfrm>
            <a:off x="1139829" y="6183267"/>
            <a:ext cx="1428929" cy="499379"/>
            <a:chOff x="1139829" y="6138780"/>
            <a:chExt cx="1428929" cy="499379"/>
          </a:xfrm>
        </p:grpSpPr>
        <p:pic>
          <p:nvPicPr>
            <p:cNvPr id="16" name="图片 15">
              <a:extLst>
                <a:ext uri="{FF2B5EF4-FFF2-40B4-BE49-F238E27FC236}">
                  <a16:creationId xmlns:a16="http://schemas.microsoft.com/office/drawing/2014/main" id="{A2B27334-E715-40AB-94FA-6ED7F3F609AD}"/>
                </a:ext>
              </a:extLst>
            </p:cNvPr>
            <p:cNvPicPr>
              <a:picLocks noChangeAspect="1"/>
            </p:cNvPicPr>
            <p:nvPr/>
          </p:nvPicPr>
          <p:blipFill>
            <a:blip r:embed="rId4"/>
            <a:stretch>
              <a:fillRect/>
            </a:stretch>
          </p:blipFill>
          <p:spPr>
            <a:xfrm>
              <a:off x="1139829" y="6138780"/>
              <a:ext cx="1428929" cy="245264"/>
            </a:xfrm>
            <a:prstGeom prst="rect">
              <a:avLst/>
            </a:prstGeom>
          </p:spPr>
        </p:pic>
        <p:pic>
          <p:nvPicPr>
            <p:cNvPr id="17" name="图片 16">
              <a:extLst>
                <a:ext uri="{FF2B5EF4-FFF2-40B4-BE49-F238E27FC236}">
                  <a16:creationId xmlns:a16="http://schemas.microsoft.com/office/drawing/2014/main" id="{480CA135-FADB-B087-4897-2E43041093F4}"/>
                </a:ext>
              </a:extLst>
            </p:cNvPr>
            <p:cNvPicPr>
              <a:picLocks noChangeAspect="1"/>
            </p:cNvPicPr>
            <p:nvPr/>
          </p:nvPicPr>
          <p:blipFill>
            <a:blip r:embed="rId4"/>
            <a:srcRect l="25245" b="4191"/>
            <a:stretch>
              <a:fillRect/>
            </a:stretch>
          </p:blipFill>
          <p:spPr>
            <a:xfrm>
              <a:off x="1500554" y="6403174"/>
              <a:ext cx="1068204" cy="234985"/>
            </a:xfrm>
            <a:prstGeom prst="rect">
              <a:avLst/>
            </a:prstGeom>
          </p:spPr>
        </p:pic>
        <p:pic>
          <p:nvPicPr>
            <p:cNvPr id="18" name="图片 17">
              <a:extLst>
                <a:ext uri="{FF2B5EF4-FFF2-40B4-BE49-F238E27FC236}">
                  <a16:creationId xmlns:a16="http://schemas.microsoft.com/office/drawing/2014/main" id="{181626FC-08B5-A8D3-D971-5C55339B4AA7}"/>
                </a:ext>
              </a:extLst>
            </p:cNvPr>
            <p:cNvPicPr>
              <a:picLocks noChangeAspect="1"/>
            </p:cNvPicPr>
            <p:nvPr/>
          </p:nvPicPr>
          <p:blipFill>
            <a:blip r:embed="rId5"/>
            <a:srcRect r="82652"/>
            <a:stretch>
              <a:fillRect/>
            </a:stretch>
          </p:blipFill>
          <p:spPr>
            <a:xfrm>
              <a:off x="1139829" y="6403173"/>
              <a:ext cx="310374" cy="234985"/>
            </a:xfrm>
            <a:prstGeom prst="rect">
              <a:avLst/>
            </a:prstGeom>
          </p:spPr>
        </p:pic>
      </p:grpSp>
      <mc:AlternateContent xmlns:mc="http://schemas.openxmlformats.org/markup-compatibility/2006" xmlns:a14="http://schemas.microsoft.com/office/drawing/2010/main">
        <mc:Choice Requires="a14">
          <p:sp>
            <p:nvSpPr>
              <p:cNvPr id="2" name="文本框 1">
                <a:extLst>
                  <a:ext uri="{FF2B5EF4-FFF2-40B4-BE49-F238E27FC236}">
                    <a16:creationId xmlns:a16="http://schemas.microsoft.com/office/drawing/2014/main" id="{00805BEF-C18C-2CEB-D247-AA6D30BD67AD}"/>
                  </a:ext>
                </a:extLst>
              </p:cNvPr>
              <p:cNvSpPr txBox="1"/>
              <p:nvPr/>
            </p:nvSpPr>
            <p:spPr>
              <a:xfrm>
                <a:off x="5547769" y="1478285"/>
                <a:ext cx="6437622" cy="4247317"/>
              </a:xfrm>
              <a:prstGeom prst="rect">
                <a:avLst/>
              </a:prstGeom>
              <a:noFill/>
            </p:spPr>
            <p:txBody>
              <a:bodyPr wrap="square" rtlCol="0">
                <a:spAutoFit/>
              </a:bodyPr>
              <a:lstStyle/>
              <a:p>
                <a:pPr marL="285750" indent="-285750">
                  <a:buFont typeface="Arial" panose="020B0604020202020204" pitchFamily="34" charset="0"/>
                  <a:buChar char="•"/>
                </a:pPr>
                <a:r>
                  <a:rPr lang="zh-CN" altLang="zh-CN">
                    <a:latin typeface="Bell MT" panose="02020503060305020303" pitchFamily="18" charset="0"/>
                  </a:rPr>
                  <a:t>For equal-mass models, each field retains a soliton-like core across all mass fractions.</a:t>
                </a:r>
                <a:endParaRPr lang="en-US" altLang="zh-CN">
                  <a:latin typeface="Bell MT" panose="02020503060305020303" pitchFamily="18" charset="0"/>
                </a:endParaRPr>
              </a:p>
              <a:p>
                <a:endParaRPr lang="en-US" altLang="zh-CN">
                  <a:latin typeface="Bell MT" panose="02020503060305020303" pitchFamily="18" charset="0"/>
                </a:endParaRPr>
              </a:p>
              <a:p>
                <a:pPr marL="285750" indent="-285750">
                  <a:buFont typeface="Arial" panose="020B0604020202020204" pitchFamily="34" charset="0"/>
                  <a:buChar char="•"/>
                </a:pPr>
                <a:r>
                  <a:rPr lang="zh-CN" altLang="zh-CN">
                    <a:latin typeface="Bell MT" panose="02020503060305020303" pitchFamily="18" charset="0"/>
                  </a:rPr>
                  <a:t>For unequal-mass models, the more massive field deviates from the soliton profile at </a:t>
                </a:r>
                <a14:m>
                  <m:oMath xmlns:m="http://schemas.openxmlformats.org/officeDocument/2006/math">
                    <m:sSub>
                      <m:sSubPr>
                        <m:ctrlPr>
                          <a:rPr lang="en-US" altLang="zh-CN">
                            <a:latin typeface="Cambria Math" panose="02040503050406030204" pitchFamily="18" charset="0"/>
                          </a:rPr>
                        </m:ctrlPr>
                      </m:sSubPr>
                      <m:e>
                        <m:r>
                          <a:rPr lang="en-US" altLang="zh-CN">
                            <a:latin typeface="Cambria Math" panose="02040503050406030204" pitchFamily="18" charset="0"/>
                          </a:rPr>
                          <m:t>𝑓</m:t>
                        </m:r>
                      </m:e>
                      <m:sub>
                        <m:r>
                          <a:rPr lang="en-US" altLang="zh-CN">
                            <a:latin typeface="Cambria Math" panose="02040503050406030204" pitchFamily="18" charset="0"/>
                          </a:rPr>
                          <m:t>2</m:t>
                        </m:r>
                      </m:sub>
                    </m:sSub>
                    <m:r>
                      <a:rPr lang="en-US" altLang="zh-CN">
                        <a:latin typeface="Cambria Math" panose="02040503050406030204" pitchFamily="18" charset="0"/>
                      </a:rPr>
                      <m:t>=0.3</m:t>
                    </m:r>
                  </m:oMath>
                </a14:m>
                <a:r>
                  <a:rPr lang="zh-CN" altLang="zh-CN">
                    <a:latin typeface="Bell MT" panose="02020503060305020303" pitchFamily="18" charset="0"/>
                  </a:rPr>
                  <a:t>, with pronounced deviations at </a:t>
                </a:r>
                <a14:m>
                  <m:oMath xmlns:m="http://schemas.openxmlformats.org/officeDocument/2006/math">
                    <m:sSub>
                      <m:sSubPr>
                        <m:ctrlPr>
                          <a:rPr lang="en-US" altLang="zh-CN">
                            <a:latin typeface="Cambria Math" panose="02040503050406030204" pitchFamily="18" charset="0"/>
                          </a:rPr>
                        </m:ctrlPr>
                      </m:sSubPr>
                      <m:e>
                        <m:r>
                          <a:rPr lang="en-US" altLang="zh-CN">
                            <a:latin typeface="Cambria Math" panose="02040503050406030204" pitchFamily="18" charset="0"/>
                          </a:rPr>
                          <m:t>𝑓</m:t>
                        </m:r>
                      </m:e>
                      <m:sub>
                        <m:r>
                          <a:rPr lang="en-US" altLang="zh-CN">
                            <a:latin typeface="Cambria Math" panose="02040503050406030204" pitchFamily="18" charset="0"/>
                          </a:rPr>
                          <m:t>2</m:t>
                        </m:r>
                      </m:sub>
                    </m:sSub>
                    <m:r>
                      <a:rPr lang="en-US" altLang="zh-CN">
                        <a:latin typeface="Cambria Math" panose="02040503050406030204" pitchFamily="18" charset="0"/>
                      </a:rPr>
                      <m:t>=0.1</m:t>
                    </m:r>
                  </m:oMath>
                </a14:m>
                <a:r>
                  <a:rPr lang="zh-CN" altLang="zh-CN">
                    <a:latin typeface="Bell MT" panose="02020503060305020303" pitchFamily="18" charset="0"/>
                  </a:rPr>
                  <a:t>.</a:t>
                </a:r>
                <a:endParaRPr lang="en-US" altLang="zh-CN">
                  <a:latin typeface="Bell MT" panose="02020503060305020303" pitchFamily="18" charset="0"/>
                </a:endParaRPr>
              </a:p>
              <a:p>
                <a:pPr marL="285750" indent="-285750">
                  <a:buFont typeface="Arial" panose="020B0604020202020204" pitchFamily="34" charset="0"/>
                  <a:buChar char="•"/>
                </a:pPr>
                <a:endParaRPr lang="en-US" altLang="zh-CN"/>
              </a:p>
              <a:p>
                <a:pPr marL="285750" indent="-285750">
                  <a:buFont typeface="Arial" panose="020B0604020202020204" pitchFamily="34" charset="0"/>
                  <a:buChar char="•"/>
                </a:pPr>
                <a:r>
                  <a:rPr lang="zh-CN" altLang="zh-CN">
                    <a:latin typeface="Bell MT" panose="02020503060305020303" pitchFamily="18" charset="0"/>
                  </a:rPr>
                  <a:t>The total density follows an NFW profile in the outer halo. </a:t>
                </a:r>
                <a:endParaRPr lang="en-US" altLang="zh-CN">
                  <a:latin typeface="Bell MT" panose="02020503060305020303" pitchFamily="18" charset="0"/>
                </a:endParaRPr>
              </a:p>
              <a:p>
                <a:pPr marL="285750" indent="-285750">
                  <a:buFont typeface="Arial" panose="020B0604020202020204" pitchFamily="34" charset="0"/>
                  <a:buChar char="•"/>
                </a:pPr>
                <a:endParaRPr lang="en-US" altLang="zh-CN">
                  <a:latin typeface="Bell MT" panose="02020503060305020303" pitchFamily="18" charset="0"/>
                </a:endParaRPr>
              </a:p>
              <a:p>
                <a:pPr marL="285750" indent="-285750">
                  <a:buFont typeface="Arial" panose="020B0604020202020204" pitchFamily="34" charset="0"/>
                  <a:buChar char="•"/>
                </a:pPr>
                <a:r>
                  <a:rPr lang="zh-CN" altLang="zh-CN">
                    <a:latin typeface="Bell MT" panose="02020503060305020303" pitchFamily="18" charset="0"/>
                  </a:rPr>
                  <a:t>Increasing the number of field components smooths the transition from the central soliton-like core to the outer NFW envelope. </a:t>
                </a:r>
                <a:endParaRPr lang="en-US" altLang="zh-CN">
                  <a:latin typeface="Bell MT" panose="02020503060305020303" pitchFamily="18" charset="0"/>
                </a:endParaRPr>
              </a:p>
              <a:p>
                <a:pPr marL="285750" indent="-285750">
                  <a:buFont typeface="Arial" panose="020B0604020202020204" pitchFamily="34" charset="0"/>
                  <a:buChar char="•"/>
                </a:pPr>
                <a:endParaRPr lang="en-US" altLang="zh-CN">
                  <a:latin typeface="Bell MT" panose="02020503060305020303" pitchFamily="18" charset="0"/>
                </a:endParaRPr>
              </a:p>
              <a:p>
                <a:pPr marL="285750" indent="-285750">
                  <a:buFont typeface="Arial" panose="020B0604020202020204" pitchFamily="34" charset="0"/>
                  <a:buChar char="•"/>
                </a:pPr>
                <a:r>
                  <a:rPr lang="zh-CN" altLang="zh-CN">
                    <a:latin typeface="Bell MT" panose="02020503060305020303" pitchFamily="18" charset="0"/>
                  </a:rPr>
                  <a:t>Unequal-mass models exhibit diverse density profiles as the field abundances vary.</a:t>
                </a:r>
                <a:endParaRPr lang="zh-CN" altLang="en-US">
                  <a:latin typeface="Bell MT" panose="02020503060305020303" pitchFamily="18" charset="0"/>
                </a:endParaRPr>
              </a:p>
            </p:txBody>
          </p:sp>
        </mc:Choice>
        <mc:Fallback xmlns="">
          <p:sp>
            <p:nvSpPr>
              <p:cNvPr id="2" name="文本框 1">
                <a:extLst>
                  <a:ext uri="{FF2B5EF4-FFF2-40B4-BE49-F238E27FC236}">
                    <a16:creationId xmlns:a16="http://schemas.microsoft.com/office/drawing/2014/main" id="{00805BEF-C18C-2CEB-D247-AA6D30BD67AD}"/>
                  </a:ext>
                </a:extLst>
              </p:cNvPr>
              <p:cNvSpPr txBox="1">
                <a:spLocks noRot="1" noChangeAspect="1" noMove="1" noResize="1" noEditPoints="1" noAdjustHandles="1" noChangeArrowheads="1" noChangeShapeType="1" noTextEdit="1"/>
              </p:cNvSpPr>
              <p:nvPr/>
            </p:nvSpPr>
            <p:spPr>
              <a:xfrm>
                <a:off x="5547769" y="1478285"/>
                <a:ext cx="6437622" cy="4247317"/>
              </a:xfrm>
              <a:prstGeom prst="rect">
                <a:avLst/>
              </a:prstGeom>
              <a:blipFill>
                <a:blip r:embed="rId6"/>
                <a:stretch>
                  <a:fillRect l="-568" t="-862" r="-189" b="-1293"/>
                </a:stretch>
              </a:blipFill>
            </p:spPr>
            <p:txBody>
              <a:bodyPr/>
              <a:lstStyle/>
              <a:p>
                <a:r>
                  <a:rPr lang="zh-CN" altLang="en-US">
                    <a:noFill/>
                  </a:rPr>
                  <a:t> </a:t>
                </a:r>
              </a:p>
            </p:txBody>
          </p:sp>
        </mc:Fallback>
      </mc:AlternateContent>
      <p:sp>
        <p:nvSpPr>
          <p:cNvPr id="5" name="箭头: 下 4">
            <a:extLst>
              <a:ext uri="{FF2B5EF4-FFF2-40B4-BE49-F238E27FC236}">
                <a16:creationId xmlns:a16="http://schemas.microsoft.com/office/drawing/2014/main" id="{C20DC203-2537-E272-2786-05EFA043C39D}"/>
              </a:ext>
            </a:extLst>
          </p:cNvPr>
          <p:cNvSpPr/>
          <p:nvPr/>
        </p:nvSpPr>
        <p:spPr>
          <a:xfrm>
            <a:off x="7641088" y="5722882"/>
            <a:ext cx="181303" cy="409903"/>
          </a:xfrm>
          <a:prstGeom prst="downArrow">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文本框 6">
            <a:extLst>
              <a:ext uri="{FF2B5EF4-FFF2-40B4-BE49-F238E27FC236}">
                <a16:creationId xmlns:a16="http://schemas.microsoft.com/office/drawing/2014/main" id="{C08D567E-AC29-49F3-9ECB-677A05793892}"/>
              </a:ext>
            </a:extLst>
          </p:cNvPr>
          <p:cNvSpPr txBox="1"/>
          <p:nvPr/>
        </p:nvSpPr>
        <p:spPr>
          <a:xfrm>
            <a:off x="7040866" y="6219497"/>
            <a:ext cx="2903842" cy="400110"/>
          </a:xfrm>
          <a:prstGeom prst="rect">
            <a:avLst/>
          </a:prstGeom>
          <a:noFill/>
        </p:spPr>
        <p:txBody>
          <a:bodyPr wrap="square" rtlCol="0">
            <a:spAutoFit/>
          </a:bodyPr>
          <a:lstStyle/>
          <a:p>
            <a:r>
              <a:rPr lang="en-US" altLang="zh-CN" sz="2000">
                <a:solidFill>
                  <a:srgbClr val="C00000"/>
                </a:solidFill>
                <a:latin typeface="Bell MT" panose="02020503060305020303" pitchFamily="18" charset="0"/>
              </a:rPr>
              <a:t>Diversity problem?</a:t>
            </a:r>
            <a:endParaRPr lang="zh-CN" altLang="en-US" sz="2000">
              <a:solidFill>
                <a:srgbClr val="C00000"/>
              </a:solidFill>
              <a:latin typeface="Bell MT" panose="02020503060305020303" pitchFamily="18" charset="0"/>
            </a:endParaRPr>
          </a:p>
        </p:txBody>
      </p:sp>
    </p:spTree>
    <p:extLst>
      <p:ext uri="{BB962C8B-B14F-4D97-AF65-F5344CB8AC3E}">
        <p14:creationId xmlns:p14="http://schemas.microsoft.com/office/powerpoint/2010/main" val="112872216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8FEF5E-563A-5A5F-88BE-1C6E71323D26}"/>
            </a:ext>
          </a:extLst>
        </p:cNvPr>
        <p:cNvGrpSpPr/>
        <p:nvPr/>
      </p:nvGrpSpPr>
      <p:grpSpPr>
        <a:xfrm>
          <a:off x="0" y="0"/>
          <a:ext cx="0" cy="0"/>
          <a:chOff x="0" y="0"/>
          <a:chExt cx="0" cy="0"/>
        </a:xfrm>
      </p:grpSpPr>
      <p:sp>
        <p:nvSpPr>
          <p:cNvPr id="3" name="矩形 2">
            <a:extLst>
              <a:ext uri="{FF2B5EF4-FFF2-40B4-BE49-F238E27FC236}">
                <a16:creationId xmlns:a16="http://schemas.microsoft.com/office/drawing/2014/main" id="{179E6ACE-E8F7-11F0-172E-CF514C51E47F}"/>
              </a:ext>
            </a:extLst>
          </p:cNvPr>
          <p:cNvSpPr/>
          <p:nvPr/>
        </p:nvSpPr>
        <p:spPr>
          <a:xfrm>
            <a:off x="0" y="0"/>
            <a:ext cx="12192000" cy="862291"/>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altLang="zh-CN" sz="3200" b="1">
                <a:latin typeface="Bell MT" panose="02020503060305020303" pitchFamily="18" charset="0"/>
                <a:ea typeface="楷体" panose="02010609060101010101" pitchFamily="49" charset="-122"/>
              </a:rPr>
              <a:t> Multifield Fuzzy Dark Matter</a:t>
            </a:r>
          </a:p>
        </p:txBody>
      </p:sp>
      <p:pic>
        <p:nvPicPr>
          <p:cNvPr id="7" name="图片 6">
            <a:extLst>
              <a:ext uri="{FF2B5EF4-FFF2-40B4-BE49-F238E27FC236}">
                <a16:creationId xmlns:a16="http://schemas.microsoft.com/office/drawing/2014/main" id="{7F499E1C-2C00-B6FE-1E1D-83E24E7C19F2}"/>
              </a:ext>
            </a:extLst>
          </p:cNvPr>
          <p:cNvPicPr>
            <a:picLocks noChangeAspect="1"/>
          </p:cNvPicPr>
          <p:nvPr/>
        </p:nvPicPr>
        <p:blipFill>
          <a:blip r:embed="rId3"/>
          <a:stretch>
            <a:fillRect/>
          </a:stretch>
        </p:blipFill>
        <p:spPr>
          <a:xfrm>
            <a:off x="215764" y="2096209"/>
            <a:ext cx="3283643" cy="3673852"/>
          </a:xfrm>
          <a:prstGeom prst="rect">
            <a:avLst/>
          </a:prstGeom>
        </p:spPr>
      </p:pic>
      <p:sp>
        <p:nvSpPr>
          <p:cNvPr id="11" name="文本框 10">
            <a:extLst>
              <a:ext uri="{FF2B5EF4-FFF2-40B4-BE49-F238E27FC236}">
                <a16:creationId xmlns:a16="http://schemas.microsoft.com/office/drawing/2014/main" id="{E3A03947-0526-4495-06A5-226866EAFE46}"/>
              </a:ext>
            </a:extLst>
          </p:cNvPr>
          <p:cNvSpPr txBox="1"/>
          <p:nvPr/>
        </p:nvSpPr>
        <p:spPr>
          <a:xfrm>
            <a:off x="156036" y="1084459"/>
            <a:ext cx="6115353" cy="369332"/>
          </a:xfrm>
          <a:prstGeom prst="rect">
            <a:avLst/>
          </a:prstGeom>
          <a:noFill/>
        </p:spPr>
        <p:txBody>
          <a:bodyPr wrap="square" rtlCol="0">
            <a:spAutoFit/>
          </a:bodyPr>
          <a:lstStyle/>
          <a:p>
            <a:pPr marL="285750" indent="-285750">
              <a:buFont typeface="Wingdings" panose="05000000000000000000" pitchFamily="2" charset="2"/>
              <a:buChar char="Ø"/>
            </a:pPr>
            <a:r>
              <a:rPr lang="en-US" altLang="zh-CN">
                <a:latin typeface="Bell MT" panose="02020503060305020303" pitchFamily="18" charset="0"/>
              </a:rPr>
              <a:t>Soliton oscillation </a:t>
            </a:r>
            <a:endParaRPr lang="zh-CN" altLang="en-US">
              <a:latin typeface="Bell MT" panose="02020503060305020303" pitchFamily="18" charset="0"/>
            </a:endParaRPr>
          </a:p>
        </p:txBody>
      </p:sp>
      <p:grpSp>
        <p:nvGrpSpPr>
          <p:cNvPr id="12" name="组合 11">
            <a:extLst>
              <a:ext uri="{FF2B5EF4-FFF2-40B4-BE49-F238E27FC236}">
                <a16:creationId xmlns:a16="http://schemas.microsoft.com/office/drawing/2014/main" id="{5840B50B-E7B1-22F0-173C-44EF26ADBAEF}"/>
              </a:ext>
            </a:extLst>
          </p:cNvPr>
          <p:cNvGrpSpPr/>
          <p:nvPr/>
        </p:nvGrpSpPr>
        <p:grpSpPr>
          <a:xfrm>
            <a:off x="917175" y="1614816"/>
            <a:ext cx="2005743" cy="255543"/>
            <a:chOff x="1139829" y="6147630"/>
            <a:chExt cx="2005743" cy="255543"/>
          </a:xfrm>
        </p:grpSpPr>
        <p:pic>
          <p:nvPicPr>
            <p:cNvPr id="13" name="图片 12">
              <a:extLst>
                <a:ext uri="{FF2B5EF4-FFF2-40B4-BE49-F238E27FC236}">
                  <a16:creationId xmlns:a16="http://schemas.microsoft.com/office/drawing/2014/main" id="{3BF543C7-80E4-6F5C-D11A-6F2ADCADE60F}"/>
                </a:ext>
              </a:extLst>
            </p:cNvPr>
            <p:cNvPicPr>
              <a:picLocks noChangeAspect="1"/>
            </p:cNvPicPr>
            <p:nvPr/>
          </p:nvPicPr>
          <p:blipFill>
            <a:blip r:embed="rId4"/>
            <a:srcRect r="63490" b="4191"/>
            <a:stretch>
              <a:fillRect/>
            </a:stretch>
          </p:blipFill>
          <p:spPr>
            <a:xfrm>
              <a:off x="1139829" y="6157909"/>
              <a:ext cx="521695" cy="234985"/>
            </a:xfrm>
            <a:prstGeom prst="rect">
              <a:avLst/>
            </a:prstGeom>
          </p:spPr>
        </p:pic>
        <p:pic>
          <p:nvPicPr>
            <p:cNvPr id="14" name="图片 13">
              <a:extLst>
                <a:ext uri="{FF2B5EF4-FFF2-40B4-BE49-F238E27FC236}">
                  <a16:creationId xmlns:a16="http://schemas.microsoft.com/office/drawing/2014/main" id="{90D14CE3-DBE4-F24A-35BE-803E5CC51A60}"/>
                </a:ext>
              </a:extLst>
            </p:cNvPr>
            <p:cNvPicPr>
              <a:picLocks noChangeAspect="1"/>
            </p:cNvPicPr>
            <p:nvPr/>
          </p:nvPicPr>
          <p:blipFill>
            <a:blip r:embed="rId4"/>
            <a:srcRect l="25245" b="4191"/>
            <a:stretch>
              <a:fillRect/>
            </a:stretch>
          </p:blipFill>
          <p:spPr>
            <a:xfrm>
              <a:off x="2077368" y="6168188"/>
              <a:ext cx="1068204" cy="234985"/>
            </a:xfrm>
            <a:prstGeom prst="rect">
              <a:avLst/>
            </a:prstGeom>
          </p:spPr>
        </p:pic>
        <p:pic>
          <p:nvPicPr>
            <p:cNvPr id="15" name="图片 14">
              <a:extLst>
                <a:ext uri="{FF2B5EF4-FFF2-40B4-BE49-F238E27FC236}">
                  <a16:creationId xmlns:a16="http://schemas.microsoft.com/office/drawing/2014/main" id="{DD5167DB-32B5-A243-2999-8C3D4D3974B0}"/>
                </a:ext>
              </a:extLst>
            </p:cNvPr>
            <p:cNvPicPr>
              <a:picLocks noChangeAspect="1"/>
            </p:cNvPicPr>
            <p:nvPr/>
          </p:nvPicPr>
          <p:blipFill>
            <a:blip r:embed="rId5"/>
            <a:srcRect r="82652"/>
            <a:stretch>
              <a:fillRect/>
            </a:stretch>
          </p:blipFill>
          <p:spPr>
            <a:xfrm>
              <a:off x="1714259" y="6147630"/>
              <a:ext cx="310374" cy="234985"/>
            </a:xfrm>
            <a:prstGeom prst="rect">
              <a:avLst/>
            </a:prstGeom>
          </p:spPr>
        </p:pic>
      </p:grpSp>
      <p:grpSp>
        <p:nvGrpSpPr>
          <p:cNvPr id="20" name="组合 19">
            <a:extLst>
              <a:ext uri="{FF2B5EF4-FFF2-40B4-BE49-F238E27FC236}">
                <a16:creationId xmlns:a16="http://schemas.microsoft.com/office/drawing/2014/main" id="{C731E035-5BB7-2E7C-5A6B-A91703E78ADE}"/>
              </a:ext>
            </a:extLst>
          </p:cNvPr>
          <p:cNvGrpSpPr/>
          <p:nvPr/>
        </p:nvGrpSpPr>
        <p:grpSpPr>
          <a:xfrm>
            <a:off x="6329134" y="1568745"/>
            <a:ext cx="5738013" cy="4982068"/>
            <a:chOff x="3270318" y="1958552"/>
            <a:chExt cx="4659216" cy="4982068"/>
          </a:xfrm>
        </p:grpSpPr>
        <mc:AlternateContent xmlns:mc="http://schemas.openxmlformats.org/markup-compatibility/2006" xmlns:a14="http://schemas.microsoft.com/office/drawing/2010/main">
          <mc:Choice Requires="a14">
            <p:sp>
              <p:nvSpPr>
                <p:cNvPr id="2" name="文本框 1">
                  <a:extLst>
                    <a:ext uri="{FF2B5EF4-FFF2-40B4-BE49-F238E27FC236}">
                      <a16:creationId xmlns:a16="http://schemas.microsoft.com/office/drawing/2014/main" id="{5DED1428-8462-0A7B-C7F9-B376E525DB3F}"/>
                    </a:ext>
                  </a:extLst>
                </p:cNvPr>
                <p:cNvSpPr txBox="1"/>
                <p:nvPr/>
              </p:nvSpPr>
              <p:spPr>
                <a:xfrm>
                  <a:off x="3270318" y="3247301"/>
                  <a:ext cx="4659216" cy="3693319"/>
                </a:xfrm>
                <a:prstGeom prst="rect">
                  <a:avLst/>
                </a:prstGeom>
                <a:noFill/>
              </p:spPr>
              <p:txBody>
                <a:bodyPr wrap="square" rtlCol="0">
                  <a:spAutoFit/>
                </a:bodyPr>
                <a:lstStyle/>
                <a:p>
                  <a:pPr marL="285750" indent="-285750">
                    <a:buFont typeface="Arial" panose="020B0604020202020204" pitchFamily="34" charset="0"/>
                    <a:buChar char="•"/>
                  </a:pPr>
                  <a:r>
                    <a:rPr lang="zh-CN" altLang="zh-CN">
                      <a:latin typeface="Bell MT" panose="02020503060305020303" pitchFamily="18" charset="0"/>
                    </a:rPr>
                    <a:t>The density oscillations of different field components are largely synchronized, particularly for</a:t>
                  </a:r>
                  <a:r>
                    <a:rPr lang="en-US" altLang="zh-CN">
                      <a:latin typeface="Bell MT" panose="02020503060305020303" pitchFamily="18" charset="0"/>
                    </a:rPr>
                    <a:t> </a:t>
                  </a:r>
                  <a14:m>
                    <m:oMath xmlns:m="http://schemas.openxmlformats.org/officeDocument/2006/math">
                      <m:sSub>
                        <m:sSubPr>
                          <m:ctrlPr>
                            <a:rPr lang="en-US" altLang="zh-CN" i="1">
                              <a:latin typeface="Cambria Math" panose="02040503050406030204" pitchFamily="18" charset="0"/>
                            </a:rPr>
                          </m:ctrlPr>
                        </m:sSubPr>
                        <m:e>
                          <m:r>
                            <a:rPr lang="en-US" altLang="zh-CN" i="1">
                              <a:latin typeface="Cambria Math" panose="02040503050406030204" pitchFamily="18" charset="0"/>
                            </a:rPr>
                            <m:t>𝑓</m:t>
                          </m:r>
                        </m:e>
                        <m:sub>
                          <m:r>
                            <a:rPr lang="en-US" altLang="zh-CN" b="0" i="1" smtClean="0">
                              <a:latin typeface="Cambria Math" panose="02040503050406030204" pitchFamily="18" charset="0"/>
                            </a:rPr>
                            <m:t>1</m:t>
                          </m:r>
                        </m:sub>
                      </m:sSub>
                      <m:r>
                        <a:rPr lang="en-US" altLang="zh-CN" b="0" i="1" smtClean="0">
                          <a:latin typeface="Cambria Math" panose="02040503050406030204" pitchFamily="18" charset="0"/>
                        </a:rPr>
                        <m:t>=</m:t>
                      </m:r>
                      <m:sSub>
                        <m:sSubPr>
                          <m:ctrlPr>
                            <a:rPr lang="en-US" altLang="zh-CN" i="1">
                              <a:latin typeface="Cambria Math" panose="02040503050406030204" pitchFamily="18" charset="0"/>
                            </a:rPr>
                          </m:ctrlPr>
                        </m:sSubPr>
                        <m:e>
                          <m:r>
                            <a:rPr lang="en-US" altLang="zh-CN" i="1">
                              <a:latin typeface="Cambria Math" panose="02040503050406030204" pitchFamily="18" charset="0"/>
                            </a:rPr>
                            <m:t>𝑓</m:t>
                          </m:r>
                        </m:e>
                        <m:sub>
                          <m:r>
                            <a:rPr lang="en-US" altLang="zh-CN" i="1">
                              <a:latin typeface="Cambria Math" panose="02040503050406030204" pitchFamily="18" charset="0"/>
                            </a:rPr>
                            <m:t>2</m:t>
                          </m:r>
                        </m:sub>
                      </m:sSub>
                      <m:r>
                        <a:rPr lang="en-US" altLang="zh-CN" i="1">
                          <a:latin typeface="Cambria Math" panose="02040503050406030204" pitchFamily="18" charset="0"/>
                        </a:rPr>
                        <m:t>=0.</m:t>
                      </m:r>
                      <m:r>
                        <a:rPr lang="en-US" altLang="zh-CN" b="0" i="1" smtClean="0">
                          <a:latin typeface="Cambria Math" panose="02040503050406030204" pitchFamily="18" charset="0"/>
                        </a:rPr>
                        <m:t>5.</m:t>
                      </m:r>
                    </m:oMath>
                  </a14:m>
                  <a:endParaRPr lang="en-US" altLang="zh-CN">
                    <a:latin typeface="Bell MT" panose="02020503060305020303" pitchFamily="18" charset="0"/>
                  </a:endParaRPr>
                </a:p>
                <a:p>
                  <a:endParaRPr lang="en-US" altLang="zh-CN">
                    <a:latin typeface="Bell MT" panose="02020503060305020303" pitchFamily="18" charset="0"/>
                  </a:endParaRPr>
                </a:p>
                <a:p>
                  <a:pPr marL="285750" indent="-285750">
                    <a:buFont typeface="Arial" panose="020B0604020202020204" pitchFamily="34" charset="0"/>
                    <a:buChar char="•"/>
                  </a:pPr>
                  <a:r>
                    <a:rPr lang="zh-CN" altLang="zh-CN">
                      <a:latin typeface="Bell MT" panose="02020503060305020303" pitchFamily="18" charset="0"/>
                    </a:rPr>
                    <a:t>The frequency spectra develop multiple prominent peaks that are systematically shifted toward higher frequencies.</a:t>
                  </a:r>
                  <a:endParaRPr lang="en-US" altLang="zh-CN">
                    <a:latin typeface="Bell MT" panose="02020503060305020303" pitchFamily="18" charset="0"/>
                  </a:endParaRPr>
                </a:p>
                <a:p>
                  <a:pPr marL="285750" indent="-285750">
                    <a:buFont typeface="Arial" panose="020B0604020202020204" pitchFamily="34" charset="0"/>
                    <a:buChar char="•"/>
                  </a:pPr>
                  <a:endParaRPr lang="en-US" altLang="zh-CN">
                    <a:latin typeface="Bell MT" panose="02020503060305020303" pitchFamily="18" charset="0"/>
                  </a:endParaRPr>
                </a:p>
                <a:p>
                  <a:pPr marL="285750" indent="-285750">
                    <a:buFont typeface="Arial" panose="020B0604020202020204" pitchFamily="34" charset="0"/>
                    <a:buChar char="•"/>
                  </a:pPr>
                  <a:r>
                    <a:rPr lang="zh-CN" altLang="zh-CN">
                      <a:latin typeface="Bell MT" panose="02020503060305020303" pitchFamily="18" charset="0"/>
                    </a:rPr>
                    <a:t>The dominant peaks of the individual field components remain approximately aligned in frequency.</a:t>
                  </a:r>
                  <a:endParaRPr lang="en-US" altLang="zh-CN">
                    <a:latin typeface="Bell MT" panose="02020503060305020303" pitchFamily="18" charset="0"/>
                  </a:endParaRPr>
                </a:p>
                <a:p>
                  <a:pPr marL="285750" indent="-285750">
                    <a:buFont typeface="Arial" panose="020B0604020202020204" pitchFamily="34" charset="0"/>
                    <a:buChar char="•"/>
                  </a:pPr>
                  <a:endParaRPr lang="en-US" altLang="zh-CN">
                    <a:latin typeface="Bell MT" panose="02020503060305020303" pitchFamily="18" charset="0"/>
                  </a:endParaRPr>
                </a:p>
                <a:p>
                  <a:pPr marL="285750" indent="-285750">
                    <a:buFont typeface="Arial" panose="020B0604020202020204" pitchFamily="34" charset="0"/>
                    <a:buChar char="•"/>
                  </a:pPr>
                  <a:r>
                    <a:rPr lang="zh-CN" altLang="zh-CN">
                      <a:latin typeface="Bell MT" panose="02020503060305020303" pitchFamily="18" charset="0"/>
                    </a:rPr>
                    <a:t>The centers of different field undergo highly correlated random walks, with subdominant components showing substantially larger excursions.</a:t>
                  </a:r>
                  <a:endParaRPr lang="zh-CN" altLang="en-US">
                    <a:latin typeface="Bell MT" panose="02020503060305020303" pitchFamily="18" charset="0"/>
                  </a:endParaRPr>
                </a:p>
              </p:txBody>
            </p:sp>
          </mc:Choice>
          <mc:Fallback xmlns="">
            <p:sp>
              <p:nvSpPr>
                <p:cNvPr id="2" name="文本框 1">
                  <a:extLst>
                    <a:ext uri="{FF2B5EF4-FFF2-40B4-BE49-F238E27FC236}">
                      <a16:creationId xmlns:a16="http://schemas.microsoft.com/office/drawing/2014/main" id="{5DED1428-8462-0A7B-C7F9-B376E525DB3F}"/>
                    </a:ext>
                  </a:extLst>
                </p:cNvPr>
                <p:cNvSpPr txBox="1">
                  <a:spLocks noRot="1" noChangeAspect="1" noMove="1" noResize="1" noEditPoints="1" noAdjustHandles="1" noChangeArrowheads="1" noChangeShapeType="1" noTextEdit="1"/>
                </p:cNvSpPr>
                <p:nvPr/>
              </p:nvSpPr>
              <p:spPr>
                <a:xfrm>
                  <a:off x="3270318" y="3247301"/>
                  <a:ext cx="4659216" cy="3693319"/>
                </a:xfrm>
                <a:prstGeom prst="rect">
                  <a:avLst/>
                </a:prstGeom>
                <a:blipFill>
                  <a:blip r:embed="rId6"/>
                  <a:stretch>
                    <a:fillRect l="-637" t="-990" r="-743" b="-1650"/>
                  </a:stretch>
                </a:blipFill>
              </p:spPr>
              <p:txBody>
                <a:bodyPr/>
                <a:lstStyle/>
                <a:p>
                  <a:r>
                    <a:rPr lang="zh-CN" altLang="en-US">
                      <a:noFill/>
                    </a:rPr>
                    <a:t> </a:t>
                  </a:r>
                </a:p>
              </p:txBody>
            </p:sp>
          </mc:Fallback>
        </mc:AlternateContent>
        <p:pic>
          <p:nvPicPr>
            <p:cNvPr id="4" name="图片 3">
              <a:extLst>
                <a:ext uri="{FF2B5EF4-FFF2-40B4-BE49-F238E27FC236}">
                  <a16:creationId xmlns:a16="http://schemas.microsoft.com/office/drawing/2014/main" id="{8D10C5E3-3C42-C3FF-339B-FE98DBE524C4}"/>
                </a:ext>
              </a:extLst>
            </p:cNvPr>
            <p:cNvPicPr>
              <a:picLocks noChangeAspect="1"/>
            </p:cNvPicPr>
            <p:nvPr/>
          </p:nvPicPr>
          <p:blipFill>
            <a:blip r:embed="rId7"/>
            <a:stretch>
              <a:fillRect/>
            </a:stretch>
          </p:blipFill>
          <p:spPr>
            <a:xfrm>
              <a:off x="4117050" y="2550052"/>
              <a:ext cx="2660273" cy="697249"/>
            </a:xfrm>
            <a:prstGeom prst="rect">
              <a:avLst/>
            </a:prstGeom>
          </p:spPr>
        </p:pic>
        <p:sp>
          <p:nvSpPr>
            <p:cNvPr id="6" name="文本框 5">
              <a:extLst>
                <a:ext uri="{FF2B5EF4-FFF2-40B4-BE49-F238E27FC236}">
                  <a16:creationId xmlns:a16="http://schemas.microsoft.com/office/drawing/2014/main" id="{41F11FA8-7C54-33DB-6428-ECC5DF63F3AC}"/>
                </a:ext>
              </a:extLst>
            </p:cNvPr>
            <p:cNvSpPr txBox="1"/>
            <p:nvPr/>
          </p:nvSpPr>
          <p:spPr>
            <a:xfrm>
              <a:off x="3274754" y="1958552"/>
              <a:ext cx="4344865" cy="646331"/>
            </a:xfrm>
            <a:prstGeom prst="rect">
              <a:avLst/>
            </a:prstGeom>
            <a:noFill/>
          </p:spPr>
          <p:txBody>
            <a:bodyPr wrap="square">
              <a:spAutoFit/>
            </a:bodyPr>
            <a:lstStyle/>
            <a:p>
              <a:pPr marL="285750" indent="-285750" algn="l">
                <a:buFont typeface="Arial" panose="020B0604020202020204" pitchFamily="34" charset="0"/>
                <a:buChar char="•"/>
              </a:pPr>
              <a:r>
                <a:rPr lang="en-US" altLang="zh-CN">
                  <a:latin typeface="Bell MT" panose="02020503060305020303" pitchFamily="18" charset="0"/>
                </a:rPr>
                <a:t>The characteristic oscillation frequency of a single-field FDM soliton</a:t>
              </a:r>
              <a:endParaRPr lang="zh-CN" altLang="en-US">
                <a:latin typeface="Bell MT" panose="02020503060305020303" pitchFamily="18" charset="0"/>
              </a:endParaRPr>
            </a:p>
          </p:txBody>
        </p:sp>
      </p:grpSp>
      <p:sp>
        <p:nvSpPr>
          <p:cNvPr id="9" name="文本框 8">
            <a:extLst>
              <a:ext uri="{FF2B5EF4-FFF2-40B4-BE49-F238E27FC236}">
                <a16:creationId xmlns:a16="http://schemas.microsoft.com/office/drawing/2014/main" id="{8352C928-A54C-7AB4-1D6F-97D5C36C3343}"/>
              </a:ext>
            </a:extLst>
          </p:cNvPr>
          <p:cNvSpPr txBox="1"/>
          <p:nvPr/>
        </p:nvSpPr>
        <p:spPr>
          <a:xfrm>
            <a:off x="3556030" y="1084459"/>
            <a:ext cx="6115353" cy="369332"/>
          </a:xfrm>
          <a:prstGeom prst="rect">
            <a:avLst/>
          </a:prstGeom>
          <a:noFill/>
        </p:spPr>
        <p:txBody>
          <a:bodyPr wrap="square" rtlCol="0">
            <a:spAutoFit/>
          </a:bodyPr>
          <a:lstStyle/>
          <a:p>
            <a:pPr marL="285750" indent="-285750">
              <a:buFont typeface="Wingdings" panose="05000000000000000000" pitchFamily="2" charset="2"/>
              <a:buChar char="Ø"/>
            </a:pPr>
            <a:r>
              <a:rPr lang="en-US" altLang="zh-CN">
                <a:latin typeface="Bell MT" panose="02020503060305020303" pitchFamily="18" charset="0"/>
              </a:rPr>
              <a:t>Soliton random walk </a:t>
            </a:r>
            <a:endParaRPr lang="zh-CN" altLang="en-US">
              <a:latin typeface="Bell MT" panose="02020503060305020303" pitchFamily="18" charset="0"/>
            </a:endParaRPr>
          </a:p>
        </p:txBody>
      </p:sp>
      <p:grpSp>
        <p:nvGrpSpPr>
          <p:cNvPr id="10" name="组合 9">
            <a:extLst>
              <a:ext uri="{FF2B5EF4-FFF2-40B4-BE49-F238E27FC236}">
                <a16:creationId xmlns:a16="http://schemas.microsoft.com/office/drawing/2014/main" id="{8FF61572-34C8-70BF-F7D9-9E680BBC65C1}"/>
              </a:ext>
            </a:extLst>
          </p:cNvPr>
          <p:cNvGrpSpPr/>
          <p:nvPr/>
        </p:nvGrpSpPr>
        <p:grpSpPr>
          <a:xfrm>
            <a:off x="4323391" y="1548187"/>
            <a:ext cx="2005743" cy="255543"/>
            <a:chOff x="1139829" y="6147630"/>
            <a:chExt cx="2005743" cy="255543"/>
          </a:xfrm>
        </p:grpSpPr>
        <p:pic>
          <p:nvPicPr>
            <p:cNvPr id="16" name="图片 15">
              <a:extLst>
                <a:ext uri="{FF2B5EF4-FFF2-40B4-BE49-F238E27FC236}">
                  <a16:creationId xmlns:a16="http://schemas.microsoft.com/office/drawing/2014/main" id="{1197FBAB-A375-52E0-6C2D-6D8F868E6BB5}"/>
                </a:ext>
              </a:extLst>
            </p:cNvPr>
            <p:cNvPicPr>
              <a:picLocks noChangeAspect="1"/>
            </p:cNvPicPr>
            <p:nvPr/>
          </p:nvPicPr>
          <p:blipFill>
            <a:blip r:embed="rId4"/>
            <a:srcRect r="63490" b="4191"/>
            <a:stretch>
              <a:fillRect/>
            </a:stretch>
          </p:blipFill>
          <p:spPr>
            <a:xfrm>
              <a:off x="1139829" y="6157909"/>
              <a:ext cx="521695" cy="234985"/>
            </a:xfrm>
            <a:prstGeom prst="rect">
              <a:avLst/>
            </a:prstGeom>
          </p:spPr>
        </p:pic>
        <p:pic>
          <p:nvPicPr>
            <p:cNvPr id="17" name="图片 16">
              <a:extLst>
                <a:ext uri="{FF2B5EF4-FFF2-40B4-BE49-F238E27FC236}">
                  <a16:creationId xmlns:a16="http://schemas.microsoft.com/office/drawing/2014/main" id="{D3D65825-BBF2-14E5-0BB6-A65F7A121DEE}"/>
                </a:ext>
              </a:extLst>
            </p:cNvPr>
            <p:cNvPicPr>
              <a:picLocks noChangeAspect="1"/>
            </p:cNvPicPr>
            <p:nvPr/>
          </p:nvPicPr>
          <p:blipFill>
            <a:blip r:embed="rId4"/>
            <a:srcRect l="25245" b="4191"/>
            <a:stretch>
              <a:fillRect/>
            </a:stretch>
          </p:blipFill>
          <p:spPr>
            <a:xfrm>
              <a:off x="2077368" y="6168188"/>
              <a:ext cx="1068204" cy="234985"/>
            </a:xfrm>
            <a:prstGeom prst="rect">
              <a:avLst/>
            </a:prstGeom>
          </p:spPr>
        </p:pic>
        <p:pic>
          <p:nvPicPr>
            <p:cNvPr id="18" name="图片 17">
              <a:extLst>
                <a:ext uri="{FF2B5EF4-FFF2-40B4-BE49-F238E27FC236}">
                  <a16:creationId xmlns:a16="http://schemas.microsoft.com/office/drawing/2014/main" id="{498DE017-13D6-44E1-FFD3-721D7D317A28}"/>
                </a:ext>
              </a:extLst>
            </p:cNvPr>
            <p:cNvPicPr>
              <a:picLocks noChangeAspect="1"/>
            </p:cNvPicPr>
            <p:nvPr/>
          </p:nvPicPr>
          <p:blipFill>
            <a:blip r:embed="rId5"/>
            <a:srcRect r="82652"/>
            <a:stretch>
              <a:fillRect/>
            </a:stretch>
          </p:blipFill>
          <p:spPr>
            <a:xfrm>
              <a:off x="1714259" y="6147630"/>
              <a:ext cx="310374" cy="234985"/>
            </a:xfrm>
            <a:prstGeom prst="rect">
              <a:avLst/>
            </a:prstGeom>
          </p:spPr>
        </p:pic>
      </p:grpSp>
      <p:pic>
        <p:nvPicPr>
          <p:cNvPr id="19" name="图片 18">
            <a:extLst>
              <a:ext uri="{FF2B5EF4-FFF2-40B4-BE49-F238E27FC236}">
                <a16:creationId xmlns:a16="http://schemas.microsoft.com/office/drawing/2014/main" id="{27952FA6-EF19-1F98-CC7C-F5C7E9880E21}"/>
              </a:ext>
            </a:extLst>
          </p:cNvPr>
          <p:cNvPicPr>
            <a:picLocks noChangeAspect="1"/>
          </p:cNvPicPr>
          <p:nvPr/>
        </p:nvPicPr>
        <p:blipFill>
          <a:blip r:embed="rId8"/>
          <a:stretch>
            <a:fillRect/>
          </a:stretch>
        </p:blipFill>
        <p:spPr>
          <a:xfrm>
            <a:off x="3798214" y="2096209"/>
            <a:ext cx="2406813" cy="3795227"/>
          </a:xfrm>
          <a:prstGeom prst="rect">
            <a:avLst/>
          </a:prstGeom>
        </p:spPr>
      </p:pic>
    </p:spTree>
    <p:extLst>
      <p:ext uri="{BB962C8B-B14F-4D97-AF65-F5344CB8AC3E}">
        <p14:creationId xmlns:p14="http://schemas.microsoft.com/office/powerpoint/2010/main" val="83358831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96465E-9BE1-7FF3-8673-D5C1FF0FA786}"/>
            </a:ext>
          </a:extLst>
        </p:cNvPr>
        <p:cNvGrpSpPr/>
        <p:nvPr/>
      </p:nvGrpSpPr>
      <p:grpSpPr>
        <a:xfrm>
          <a:off x="0" y="0"/>
          <a:ext cx="0" cy="0"/>
          <a:chOff x="0" y="0"/>
          <a:chExt cx="0" cy="0"/>
        </a:xfrm>
      </p:grpSpPr>
      <p:sp>
        <p:nvSpPr>
          <p:cNvPr id="3" name="矩形 2">
            <a:extLst>
              <a:ext uri="{FF2B5EF4-FFF2-40B4-BE49-F238E27FC236}">
                <a16:creationId xmlns:a16="http://schemas.microsoft.com/office/drawing/2014/main" id="{28493505-EC5F-F10C-7FD7-8F9FDA8916AD}"/>
              </a:ext>
            </a:extLst>
          </p:cNvPr>
          <p:cNvSpPr/>
          <p:nvPr/>
        </p:nvSpPr>
        <p:spPr>
          <a:xfrm>
            <a:off x="0" y="0"/>
            <a:ext cx="12192000" cy="862291"/>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altLang="zh-CN" sz="3200" b="1">
                <a:latin typeface="Bell MT" panose="02020503060305020303" pitchFamily="18" charset="0"/>
                <a:ea typeface="楷体" panose="02010609060101010101" pitchFamily="49" charset="-122"/>
              </a:rPr>
              <a:t> Multifield Fuzzy Dark Matter</a:t>
            </a:r>
          </a:p>
        </p:txBody>
      </p:sp>
      <p:sp>
        <p:nvSpPr>
          <p:cNvPr id="11" name="文本框 10">
            <a:extLst>
              <a:ext uri="{FF2B5EF4-FFF2-40B4-BE49-F238E27FC236}">
                <a16:creationId xmlns:a16="http://schemas.microsoft.com/office/drawing/2014/main" id="{5A899E58-5EE0-F6FD-6770-DEDD0247CD34}"/>
              </a:ext>
            </a:extLst>
          </p:cNvPr>
          <p:cNvSpPr txBox="1"/>
          <p:nvPr/>
        </p:nvSpPr>
        <p:spPr>
          <a:xfrm>
            <a:off x="609297" y="1098338"/>
            <a:ext cx="6115353" cy="369332"/>
          </a:xfrm>
          <a:prstGeom prst="rect">
            <a:avLst/>
          </a:prstGeom>
          <a:noFill/>
        </p:spPr>
        <p:txBody>
          <a:bodyPr wrap="square" rtlCol="0">
            <a:spAutoFit/>
          </a:bodyPr>
          <a:lstStyle/>
          <a:p>
            <a:pPr marL="285750" indent="-285750">
              <a:buFont typeface="Wingdings" panose="05000000000000000000" pitchFamily="2" charset="2"/>
              <a:buChar char="Ø"/>
            </a:pPr>
            <a:r>
              <a:rPr lang="en-US" altLang="zh-CN">
                <a:latin typeface="Bell MT" panose="02020503060305020303" pitchFamily="18" charset="0"/>
              </a:rPr>
              <a:t>Granular fluactuations</a:t>
            </a:r>
            <a:endParaRPr lang="zh-CN" altLang="en-US">
              <a:latin typeface="Bell MT" panose="02020503060305020303" pitchFamily="18" charset="0"/>
            </a:endParaRPr>
          </a:p>
        </p:txBody>
      </p:sp>
      <p:pic>
        <p:nvPicPr>
          <p:cNvPr id="4" name="图片 3">
            <a:extLst>
              <a:ext uri="{FF2B5EF4-FFF2-40B4-BE49-F238E27FC236}">
                <a16:creationId xmlns:a16="http://schemas.microsoft.com/office/drawing/2014/main" id="{F94BF215-C3DB-D809-F12F-0E3E17C19325}"/>
              </a:ext>
            </a:extLst>
          </p:cNvPr>
          <p:cNvPicPr>
            <a:picLocks noChangeAspect="1"/>
          </p:cNvPicPr>
          <p:nvPr/>
        </p:nvPicPr>
        <p:blipFill>
          <a:blip r:embed="rId3"/>
          <a:stretch>
            <a:fillRect/>
          </a:stretch>
        </p:blipFill>
        <p:spPr>
          <a:xfrm>
            <a:off x="4154284" y="1703717"/>
            <a:ext cx="4295554" cy="4834011"/>
          </a:xfrm>
          <a:prstGeom prst="rect">
            <a:avLst/>
          </a:prstGeom>
        </p:spPr>
      </p:pic>
      <p:pic>
        <p:nvPicPr>
          <p:cNvPr id="6" name="图片 5">
            <a:extLst>
              <a:ext uri="{FF2B5EF4-FFF2-40B4-BE49-F238E27FC236}">
                <a16:creationId xmlns:a16="http://schemas.microsoft.com/office/drawing/2014/main" id="{39A26B00-FF2C-19DA-E896-3410C6D98D1B}"/>
              </a:ext>
            </a:extLst>
          </p:cNvPr>
          <p:cNvPicPr>
            <a:picLocks noChangeAspect="1"/>
          </p:cNvPicPr>
          <p:nvPr/>
        </p:nvPicPr>
        <p:blipFill>
          <a:blip r:embed="rId4"/>
          <a:stretch>
            <a:fillRect/>
          </a:stretch>
        </p:blipFill>
        <p:spPr>
          <a:xfrm>
            <a:off x="1504613" y="2362404"/>
            <a:ext cx="1502356" cy="406775"/>
          </a:xfrm>
          <a:prstGeom prst="rect">
            <a:avLst/>
          </a:prstGeom>
        </p:spPr>
      </p:pic>
      <p:pic>
        <p:nvPicPr>
          <p:cNvPr id="7" name="图片 6">
            <a:extLst>
              <a:ext uri="{FF2B5EF4-FFF2-40B4-BE49-F238E27FC236}">
                <a16:creationId xmlns:a16="http://schemas.microsoft.com/office/drawing/2014/main" id="{52288E60-6C38-D261-3677-6D5C92D0719A}"/>
              </a:ext>
            </a:extLst>
          </p:cNvPr>
          <p:cNvPicPr>
            <a:picLocks noChangeAspect="1"/>
          </p:cNvPicPr>
          <p:nvPr/>
        </p:nvPicPr>
        <p:blipFill>
          <a:blip r:embed="rId5"/>
          <a:stretch>
            <a:fillRect/>
          </a:stretch>
        </p:blipFill>
        <p:spPr>
          <a:xfrm>
            <a:off x="1460441" y="3167887"/>
            <a:ext cx="1265174" cy="320833"/>
          </a:xfrm>
          <a:prstGeom prst="rect">
            <a:avLst/>
          </a:prstGeom>
        </p:spPr>
      </p:pic>
      <p:pic>
        <p:nvPicPr>
          <p:cNvPr id="12" name="图片 11">
            <a:extLst>
              <a:ext uri="{FF2B5EF4-FFF2-40B4-BE49-F238E27FC236}">
                <a16:creationId xmlns:a16="http://schemas.microsoft.com/office/drawing/2014/main" id="{B5E4ACD9-D531-0E79-5835-CFA37E892E36}"/>
              </a:ext>
            </a:extLst>
          </p:cNvPr>
          <p:cNvPicPr>
            <a:picLocks noChangeAspect="1"/>
          </p:cNvPicPr>
          <p:nvPr/>
        </p:nvPicPr>
        <p:blipFill>
          <a:blip r:embed="rId6"/>
          <a:stretch>
            <a:fillRect/>
          </a:stretch>
        </p:blipFill>
        <p:spPr>
          <a:xfrm>
            <a:off x="1460441" y="3488720"/>
            <a:ext cx="2115097" cy="426386"/>
          </a:xfrm>
          <a:prstGeom prst="rect">
            <a:avLst/>
          </a:prstGeom>
        </p:spPr>
      </p:pic>
      <p:pic>
        <p:nvPicPr>
          <p:cNvPr id="13" name="图片 12">
            <a:extLst>
              <a:ext uri="{FF2B5EF4-FFF2-40B4-BE49-F238E27FC236}">
                <a16:creationId xmlns:a16="http://schemas.microsoft.com/office/drawing/2014/main" id="{A8BFF19C-C6EB-5027-C4F8-8B09998A9AF7}"/>
              </a:ext>
            </a:extLst>
          </p:cNvPr>
          <p:cNvPicPr>
            <a:picLocks noChangeAspect="1"/>
          </p:cNvPicPr>
          <p:nvPr/>
        </p:nvPicPr>
        <p:blipFill>
          <a:blip r:embed="rId7"/>
          <a:stretch>
            <a:fillRect/>
          </a:stretch>
        </p:blipFill>
        <p:spPr>
          <a:xfrm>
            <a:off x="917466" y="4481937"/>
            <a:ext cx="3261281" cy="413549"/>
          </a:xfrm>
          <a:prstGeom prst="rect">
            <a:avLst/>
          </a:prstGeom>
        </p:spPr>
      </p:pic>
      <p:pic>
        <p:nvPicPr>
          <p:cNvPr id="14" name="图片 13">
            <a:extLst>
              <a:ext uri="{FF2B5EF4-FFF2-40B4-BE49-F238E27FC236}">
                <a16:creationId xmlns:a16="http://schemas.microsoft.com/office/drawing/2014/main" id="{0D52A1EE-3EBB-8089-AF54-E37C1399B447}"/>
              </a:ext>
            </a:extLst>
          </p:cNvPr>
          <p:cNvPicPr>
            <a:picLocks noChangeAspect="1"/>
          </p:cNvPicPr>
          <p:nvPr/>
        </p:nvPicPr>
        <p:blipFill>
          <a:blip r:embed="rId8"/>
          <a:stretch>
            <a:fillRect/>
          </a:stretch>
        </p:blipFill>
        <p:spPr>
          <a:xfrm>
            <a:off x="1286215" y="5393957"/>
            <a:ext cx="2237048" cy="531143"/>
          </a:xfrm>
          <a:prstGeom prst="rect">
            <a:avLst/>
          </a:prstGeom>
        </p:spPr>
      </p:pic>
      <p:sp>
        <p:nvSpPr>
          <p:cNvPr id="16" name="文本框 15">
            <a:extLst>
              <a:ext uri="{FF2B5EF4-FFF2-40B4-BE49-F238E27FC236}">
                <a16:creationId xmlns:a16="http://schemas.microsoft.com/office/drawing/2014/main" id="{54683E12-582E-898F-7A3C-66FC807BF885}"/>
              </a:ext>
            </a:extLst>
          </p:cNvPr>
          <p:cNvSpPr txBox="1"/>
          <p:nvPr/>
        </p:nvSpPr>
        <p:spPr>
          <a:xfrm>
            <a:off x="808583" y="1901177"/>
            <a:ext cx="2198386" cy="369332"/>
          </a:xfrm>
          <a:prstGeom prst="rect">
            <a:avLst/>
          </a:prstGeom>
          <a:noFill/>
        </p:spPr>
        <p:txBody>
          <a:bodyPr wrap="square">
            <a:spAutoFit/>
          </a:bodyPr>
          <a:lstStyle/>
          <a:p>
            <a:r>
              <a:rPr lang="en-US" altLang="zh-CN" sz="1800">
                <a:latin typeface="Bell MT" panose="02020503060305020303" pitchFamily="18" charset="0"/>
              </a:rPr>
              <a:t>Density fluactuation</a:t>
            </a:r>
            <a:endParaRPr lang="zh-CN" altLang="en-US" sz="1800">
              <a:latin typeface="Bell MT" panose="02020503060305020303" pitchFamily="18" charset="0"/>
            </a:endParaRPr>
          </a:p>
        </p:txBody>
      </p:sp>
      <p:sp>
        <p:nvSpPr>
          <p:cNvPr id="17" name="文本框 16">
            <a:extLst>
              <a:ext uri="{FF2B5EF4-FFF2-40B4-BE49-F238E27FC236}">
                <a16:creationId xmlns:a16="http://schemas.microsoft.com/office/drawing/2014/main" id="{E7477B80-40CA-BCAC-5448-140F7066A4B1}"/>
              </a:ext>
            </a:extLst>
          </p:cNvPr>
          <p:cNvSpPr txBox="1"/>
          <p:nvPr/>
        </p:nvSpPr>
        <p:spPr>
          <a:xfrm>
            <a:off x="808583" y="2761112"/>
            <a:ext cx="2198386" cy="369332"/>
          </a:xfrm>
          <a:prstGeom prst="rect">
            <a:avLst/>
          </a:prstGeom>
          <a:noFill/>
        </p:spPr>
        <p:txBody>
          <a:bodyPr wrap="square">
            <a:spAutoFit/>
          </a:bodyPr>
          <a:lstStyle/>
          <a:p>
            <a:r>
              <a:rPr lang="en-US" altLang="zh-CN" sz="1800">
                <a:latin typeface="Bell MT" panose="02020503060305020303" pitchFamily="18" charset="0"/>
              </a:rPr>
              <a:t>Power spectrum</a:t>
            </a:r>
            <a:endParaRPr lang="zh-CN" altLang="en-US" sz="1800">
              <a:latin typeface="Bell MT" panose="02020503060305020303" pitchFamily="18" charset="0"/>
            </a:endParaRPr>
          </a:p>
        </p:txBody>
      </p:sp>
      <p:sp>
        <p:nvSpPr>
          <p:cNvPr id="18" name="文本框 17">
            <a:extLst>
              <a:ext uri="{FF2B5EF4-FFF2-40B4-BE49-F238E27FC236}">
                <a16:creationId xmlns:a16="http://schemas.microsoft.com/office/drawing/2014/main" id="{31435097-68BE-CD38-B5D4-77A0D8329AE7}"/>
              </a:ext>
            </a:extLst>
          </p:cNvPr>
          <p:cNvSpPr txBox="1"/>
          <p:nvPr/>
        </p:nvSpPr>
        <p:spPr>
          <a:xfrm>
            <a:off x="829420" y="3904050"/>
            <a:ext cx="3207165" cy="369332"/>
          </a:xfrm>
          <a:prstGeom prst="rect">
            <a:avLst/>
          </a:prstGeom>
          <a:noFill/>
        </p:spPr>
        <p:txBody>
          <a:bodyPr wrap="square">
            <a:spAutoFit/>
          </a:bodyPr>
          <a:lstStyle/>
          <a:p>
            <a:r>
              <a:rPr lang="en-US" altLang="zh-CN" sz="1800">
                <a:latin typeface="Bell MT" panose="02020503060305020303" pitchFamily="18" charset="0"/>
              </a:rPr>
              <a:t>Two-point correlation function</a:t>
            </a:r>
            <a:endParaRPr lang="zh-CN" altLang="en-US" sz="1800">
              <a:latin typeface="Bell MT" panose="02020503060305020303" pitchFamily="18" charset="0"/>
            </a:endParaRPr>
          </a:p>
        </p:txBody>
      </p:sp>
      <p:grpSp>
        <p:nvGrpSpPr>
          <p:cNvPr id="19" name="组合 18">
            <a:extLst>
              <a:ext uri="{FF2B5EF4-FFF2-40B4-BE49-F238E27FC236}">
                <a16:creationId xmlns:a16="http://schemas.microsoft.com/office/drawing/2014/main" id="{675AD98C-AD5B-7238-B8CF-F3924597FC34}"/>
              </a:ext>
            </a:extLst>
          </p:cNvPr>
          <p:cNvGrpSpPr/>
          <p:nvPr/>
        </p:nvGrpSpPr>
        <p:grpSpPr>
          <a:xfrm>
            <a:off x="3801523" y="1155232"/>
            <a:ext cx="2005743" cy="255543"/>
            <a:chOff x="1139829" y="6147630"/>
            <a:chExt cx="2005743" cy="255543"/>
          </a:xfrm>
        </p:grpSpPr>
        <p:pic>
          <p:nvPicPr>
            <p:cNvPr id="20" name="图片 19">
              <a:extLst>
                <a:ext uri="{FF2B5EF4-FFF2-40B4-BE49-F238E27FC236}">
                  <a16:creationId xmlns:a16="http://schemas.microsoft.com/office/drawing/2014/main" id="{6CB76C57-A735-27AD-E1C6-4CB28C690A0A}"/>
                </a:ext>
              </a:extLst>
            </p:cNvPr>
            <p:cNvPicPr>
              <a:picLocks noChangeAspect="1"/>
            </p:cNvPicPr>
            <p:nvPr/>
          </p:nvPicPr>
          <p:blipFill>
            <a:blip r:embed="rId9"/>
            <a:srcRect r="63490" b="4191"/>
            <a:stretch>
              <a:fillRect/>
            </a:stretch>
          </p:blipFill>
          <p:spPr>
            <a:xfrm>
              <a:off x="1139829" y="6157909"/>
              <a:ext cx="521695" cy="234985"/>
            </a:xfrm>
            <a:prstGeom prst="rect">
              <a:avLst/>
            </a:prstGeom>
          </p:spPr>
        </p:pic>
        <p:pic>
          <p:nvPicPr>
            <p:cNvPr id="21" name="图片 20">
              <a:extLst>
                <a:ext uri="{FF2B5EF4-FFF2-40B4-BE49-F238E27FC236}">
                  <a16:creationId xmlns:a16="http://schemas.microsoft.com/office/drawing/2014/main" id="{81E0FBE7-4A41-36A6-D527-2BD23A9ABD7E}"/>
                </a:ext>
              </a:extLst>
            </p:cNvPr>
            <p:cNvPicPr>
              <a:picLocks noChangeAspect="1"/>
            </p:cNvPicPr>
            <p:nvPr/>
          </p:nvPicPr>
          <p:blipFill>
            <a:blip r:embed="rId9"/>
            <a:srcRect l="25245" b="4191"/>
            <a:stretch>
              <a:fillRect/>
            </a:stretch>
          </p:blipFill>
          <p:spPr>
            <a:xfrm>
              <a:off x="2077368" y="6168188"/>
              <a:ext cx="1068204" cy="234985"/>
            </a:xfrm>
            <a:prstGeom prst="rect">
              <a:avLst/>
            </a:prstGeom>
          </p:spPr>
        </p:pic>
        <p:pic>
          <p:nvPicPr>
            <p:cNvPr id="22" name="图片 21">
              <a:extLst>
                <a:ext uri="{FF2B5EF4-FFF2-40B4-BE49-F238E27FC236}">
                  <a16:creationId xmlns:a16="http://schemas.microsoft.com/office/drawing/2014/main" id="{AEA90F3E-F275-C00D-9093-5B74DF81AF76}"/>
                </a:ext>
              </a:extLst>
            </p:cNvPr>
            <p:cNvPicPr>
              <a:picLocks noChangeAspect="1"/>
            </p:cNvPicPr>
            <p:nvPr/>
          </p:nvPicPr>
          <p:blipFill>
            <a:blip r:embed="rId10"/>
            <a:srcRect r="82652"/>
            <a:stretch>
              <a:fillRect/>
            </a:stretch>
          </p:blipFill>
          <p:spPr>
            <a:xfrm>
              <a:off x="1714259" y="6147630"/>
              <a:ext cx="310374" cy="234985"/>
            </a:xfrm>
            <a:prstGeom prst="rect">
              <a:avLst/>
            </a:prstGeom>
          </p:spPr>
        </p:pic>
      </p:grpSp>
      <mc:AlternateContent xmlns:mc="http://schemas.openxmlformats.org/markup-compatibility/2006" xmlns:a14="http://schemas.microsoft.com/office/drawing/2010/main">
        <mc:Choice Requires="a14">
          <p:sp>
            <p:nvSpPr>
              <p:cNvPr id="2" name="文本框 1">
                <a:extLst>
                  <a:ext uri="{FF2B5EF4-FFF2-40B4-BE49-F238E27FC236}">
                    <a16:creationId xmlns:a16="http://schemas.microsoft.com/office/drawing/2014/main" id="{1F636FC9-2E80-D034-54F3-FBD86EFA5AA2}"/>
                  </a:ext>
                </a:extLst>
              </p:cNvPr>
              <p:cNvSpPr txBox="1"/>
              <p:nvPr/>
            </p:nvSpPr>
            <p:spPr>
              <a:xfrm>
                <a:off x="8638037" y="2259183"/>
                <a:ext cx="3695112" cy="2862322"/>
              </a:xfrm>
              <a:prstGeom prst="rect">
                <a:avLst/>
              </a:prstGeom>
              <a:noFill/>
            </p:spPr>
            <p:txBody>
              <a:bodyPr wrap="square" rtlCol="0">
                <a:spAutoFit/>
              </a:bodyPr>
              <a:lstStyle/>
              <a:p>
                <a:pPr marL="285750" lvl="0" indent="-285750">
                  <a:buFont typeface="Arial" panose="020B0604020202020204" pitchFamily="34" charset="0"/>
                  <a:buChar char="•"/>
                </a:pPr>
                <a:r>
                  <a:rPr lang="zh-CN" altLang="zh-CN">
                    <a:latin typeface="Bell MT" panose="02020503060305020303" pitchFamily="18" charset="0"/>
                  </a:rPr>
                  <a:t>The peak of the dimensionless power spectrum,</a:t>
                </a:r>
                <a14:m>
                  <m:oMath xmlns:m="http://schemas.openxmlformats.org/officeDocument/2006/math">
                    <m:sSup>
                      <m:sSupPr>
                        <m:ctrlPr>
                          <a:rPr lang="en-US" altLang="zh-CN" b="0" i="1" smtClean="0">
                            <a:latin typeface="Cambria Math" panose="02040503050406030204" pitchFamily="18" charset="0"/>
                          </a:rPr>
                        </m:ctrlPr>
                      </m:sSupPr>
                      <m:e>
                        <m:r>
                          <a:rPr lang="en-US" altLang="zh-CN" b="0" i="1" smtClean="0">
                            <a:latin typeface="Cambria Math" panose="02040503050406030204" pitchFamily="18" charset="0"/>
                          </a:rPr>
                          <m:t>𝑘</m:t>
                        </m:r>
                      </m:e>
                      <m:sup>
                        <m:r>
                          <a:rPr lang="en-US" altLang="zh-CN" b="0" i="1" smtClean="0">
                            <a:latin typeface="Cambria Math" panose="02040503050406030204" pitchFamily="18" charset="0"/>
                          </a:rPr>
                          <m:t>3</m:t>
                        </m:r>
                      </m:sup>
                    </m:sSup>
                    <m:r>
                      <a:rPr lang="en-US" altLang="zh-CN" b="0" i="1" smtClean="0">
                        <a:latin typeface="Cambria Math" panose="02040503050406030204" pitchFamily="18" charset="0"/>
                      </a:rPr>
                      <m:t>𝑃</m:t>
                    </m:r>
                    <m:r>
                      <a:rPr lang="en-US" altLang="zh-CN" b="0" i="1" smtClean="0">
                        <a:latin typeface="Cambria Math" panose="02040503050406030204" pitchFamily="18" charset="0"/>
                      </a:rPr>
                      <m:t>(</m:t>
                    </m:r>
                    <m:r>
                      <a:rPr lang="en-US" altLang="zh-CN" b="0" i="1" smtClean="0">
                        <a:latin typeface="Cambria Math" panose="02040503050406030204" pitchFamily="18" charset="0"/>
                      </a:rPr>
                      <m:t>𝑘</m:t>
                    </m:r>
                    <m:r>
                      <a:rPr lang="en-US" altLang="zh-CN" b="0" i="1" smtClean="0">
                        <a:latin typeface="Cambria Math" panose="02040503050406030204" pitchFamily="18" charset="0"/>
                      </a:rPr>
                      <m:t>)</m:t>
                    </m:r>
                  </m:oMath>
                </a14:m>
                <a:r>
                  <a:rPr lang="zh-CN" altLang="zh-CN">
                    <a:latin typeface="Bell MT" panose="02020503060305020303" pitchFamily="18" charset="0"/>
                  </a:rPr>
                  <a:t> reflects the de Broglie wavelength of the FDM particles. </a:t>
                </a:r>
              </a:p>
              <a:p>
                <a:pPr marL="285750" lvl="0" indent="-285750">
                  <a:buFont typeface="Arial" panose="020B0604020202020204" pitchFamily="34" charset="0"/>
                  <a:buChar char="•"/>
                </a:pPr>
                <a:endParaRPr lang="en-US" altLang="zh-CN">
                  <a:latin typeface="Bell MT" panose="02020503060305020303" pitchFamily="18" charset="0"/>
                </a:endParaRPr>
              </a:p>
              <a:p>
                <a:pPr marL="285750" lvl="0" indent="-285750">
                  <a:buFont typeface="Arial" panose="020B0604020202020204" pitchFamily="34" charset="0"/>
                  <a:buChar char="•"/>
                </a:pPr>
                <a:r>
                  <a:rPr lang="zh-CN" altLang="zh-CN">
                    <a:latin typeface="Bell MT" panose="02020503060305020303" pitchFamily="18" charset="0"/>
                  </a:rPr>
                  <a:t>The amplitudes of</a:t>
                </a:r>
                <a:r>
                  <a:rPr lang="en-US" altLang="zh-CN">
                    <a:latin typeface="Bell MT" panose="02020503060305020303" pitchFamily="18" charset="0"/>
                  </a:rPr>
                  <a:t> </a:t>
                </a:r>
                <a14:m>
                  <m:oMath xmlns:m="http://schemas.openxmlformats.org/officeDocument/2006/math">
                    <m:sSup>
                      <m:sSupPr>
                        <m:ctrlPr>
                          <a:rPr lang="en-US" altLang="zh-CN" i="1">
                            <a:latin typeface="Cambria Math" panose="02040503050406030204" pitchFamily="18" charset="0"/>
                          </a:rPr>
                        </m:ctrlPr>
                      </m:sSupPr>
                      <m:e>
                        <m:r>
                          <a:rPr lang="en-US" altLang="zh-CN" i="1">
                            <a:latin typeface="Cambria Math" panose="02040503050406030204" pitchFamily="18" charset="0"/>
                          </a:rPr>
                          <m:t>𝑘</m:t>
                        </m:r>
                      </m:e>
                      <m:sup>
                        <m:r>
                          <a:rPr lang="en-US" altLang="zh-CN" i="1">
                            <a:latin typeface="Cambria Math" panose="02040503050406030204" pitchFamily="18" charset="0"/>
                          </a:rPr>
                          <m:t>3</m:t>
                        </m:r>
                      </m:sup>
                    </m:sSup>
                    <m:r>
                      <a:rPr lang="en-US" altLang="zh-CN" i="1">
                        <a:latin typeface="Cambria Math" panose="02040503050406030204" pitchFamily="18" charset="0"/>
                      </a:rPr>
                      <m:t>𝑃</m:t>
                    </m:r>
                    <m:d>
                      <m:dPr>
                        <m:ctrlPr>
                          <a:rPr lang="en-US" altLang="zh-CN" i="1">
                            <a:latin typeface="Cambria Math" panose="02040503050406030204" pitchFamily="18" charset="0"/>
                          </a:rPr>
                        </m:ctrlPr>
                      </m:dPr>
                      <m:e>
                        <m:r>
                          <a:rPr lang="en-US" altLang="zh-CN" i="1">
                            <a:latin typeface="Cambria Math" panose="02040503050406030204" pitchFamily="18" charset="0"/>
                          </a:rPr>
                          <m:t>𝑘</m:t>
                        </m:r>
                      </m:e>
                    </m:d>
                  </m:oMath>
                </a14:m>
                <a:r>
                  <a:rPr lang="en-US" altLang="zh-CN">
                    <a:latin typeface="Bell MT" panose="02020503060305020303" pitchFamily="18" charset="0"/>
                  </a:rPr>
                  <a:t> </a:t>
                </a:r>
                <a:r>
                  <a:rPr lang="zh-CN" altLang="zh-CN">
                    <a:latin typeface="Bell MT" panose="02020503060305020303" pitchFamily="18" charset="0"/>
                  </a:rPr>
                  <a:t>and </a:t>
                </a:r>
                <a14:m>
                  <m:oMath xmlns:m="http://schemas.openxmlformats.org/officeDocument/2006/math">
                    <m:r>
                      <a:rPr lang="zh-CN" altLang="en-US" i="1" smtClean="0">
                        <a:latin typeface="Cambria Math" panose="02040503050406030204" pitchFamily="18" charset="0"/>
                      </a:rPr>
                      <m:t>𝜉</m:t>
                    </m:r>
                    <m:d>
                      <m:dPr>
                        <m:ctrlPr>
                          <a:rPr lang="en-US" altLang="zh-CN" b="0" i="1" smtClean="0">
                            <a:latin typeface="Cambria Math" panose="02040503050406030204" pitchFamily="18" charset="0"/>
                          </a:rPr>
                        </m:ctrlPr>
                      </m:dPr>
                      <m:e>
                        <m:r>
                          <a:rPr lang="en-US" altLang="zh-CN" b="0" i="1" smtClean="0">
                            <a:latin typeface="Cambria Math" panose="02040503050406030204" pitchFamily="18" charset="0"/>
                          </a:rPr>
                          <m:t>𝑟</m:t>
                        </m:r>
                      </m:e>
                    </m:d>
                  </m:oMath>
                </a14:m>
                <a:r>
                  <a:rPr lang="en-US" altLang="zh-CN">
                    <a:latin typeface="Bell MT" panose="02020503060305020303" pitchFamily="18" charset="0"/>
                  </a:rPr>
                  <a:t> </a:t>
                </a:r>
                <a:r>
                  <a:rPr lang="zh-CN" altLang="zh-CN">
                    <a:latin typeface="Bell MT" panose="02020503060305020303" pitchFamily="18" charset="0"/>
                  </a:rPr>
                  <a:t>decrease systematically with increasing number of fields, approximately following a </a:t>
                </a:r>
                <a14:m>
                  <m:oMath xmlns:m="http://schemas.openxmlformats.org/officeDocument/2006/math">
                    <m:r>
                      <a:rPr lang="en-US" altLang="zh-CN" b="0" i="1" smtClean="0">
                        <a:latin typeface="Cambria Math" panose="02040503050406030204" pitchFamily="18" charset="0"/>
                      </a:rPr>
                      <m:t>1/</m:t>
                    </m:r>
                    <m:r>
                      <a:rPr lang="en-US" altLang="zh-CN" b="0" i="1" smtClean="0">
                        <a:latin typeface="Cambria Math" panose="02040503050406030204" pitchFamily="18" charset="0"/>
                      </a:rPr>
                      <m:t>𝑁</m:t>
                    </m:r>
                  </m:oMath>
                </a14:m>
                <a:r>
                  <a:rPr lang="en-US" altLang="zh-CN">
                    <a:latin typeface="Bell MT" panose="02020503060305020303" pitchFamily="18" charset="0"/>
                  </a:rPr>
                  <a:t> </a:t>
                </a:r>
                <a:r>
                  <a:rPr lang="zh-CN" altLang="zh-CN">
                    <a:latin typeface="Bell MT" panose="02020503060305020303" pitchFamily="18" charset="0"/>
                  </a:rPr>
                  <a:t>scaling.</a:t>
                </a:r>
              </a:p>
            </p:txBody>
          </p:sp>
        </mc:Choice>
        <mc:Fallback xmlns="">
          <p:sp>
            <p:nvSpPr>
              <p:cNvPr id="2" name="文本框 1">
                <a:extLst>
                  <a:ext uri="{FF2B5EF4-FFF2-40B4-BE49-F238E27FC236}">
                    <a16:creationId xmlns:a16="http://schemas.microsoft.com/office/drawing/2014/main" id="{1F636FC9-2E80-D034-54F3-FBD86EFA5AA2}"/>
                  </a:ext>
                </a:extLst>
              </p:cNvPr>
              <p:cNvSpPr txBox="1">
                <a:spLocks noRot="1" noChangeAspect="1" noMove="1" noResize="1" noEditPoints="1" noAdjustHandles="1" noChangeArrowheads="1" noChangeShapeType="1" noTextEdit="1"/>
              </p:cNvSpPr>
              <p:nvPr/>
            </p:nvSpPr>
            <p:spPr>
              <a:xfrm>
                <a:off x="8638037" y="2259183"/>
                <a:ext cx="3695112" cy="2862322"/>
              </a:xfrm>
              <a:prstGeom prst="rect">
                <a:avLst/>
              </a:prstGeom>
              <a:blipFill>
                <a:blip r:embed="rId11"/>
                <a:stretch>
                  <a:fillRect l="-990" t="-1279" b="-2559"/>
                </a:stretch>
              </a:blipFill>
            </p:spPr>
            <p:txBody>
              <a:bodyPr/>
              <a:lstStyle/>
              <a:p>
                <a:r>
                  <a:rPr lang="zh-CN" altLang="en-US">
                    <a:noFill/>
                  </a:rPr>
                  <a:t> </a:t>
                </a:r>
              </a:p>
            </p:txBody>
          </p:sp>
        </mc:Fallback>
      </mc:AlternateContent>
    </p:spTree>
    <p:extLst>
      <p:ext uri="{BB962C8B-B14F-4D97-AF65-F5344CB8AC3E}">
        <p14:creationId xmlns:p14="http://schemas.microsoft.com/office/powerpoint/2010/main" val="271570182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53DE97-D83A-D23D-3A6D-B5FCFBC7B787}"/>
            </a:ext>
          </a:extLst>
        </p:cNvPr>
        <p:cNvGrpSpPr/>
        <p:nvPr/>
      </p:nvGrpSpPr>
      <p:grpSpPr>
        <a:xfrm>
          <a:off x="0" y="0"/>
          <a:ext cx="0" cy="0"/>
          <a:chOff x="0" y="0"/>
          <a:chExt cx="0" cy="0"/>
        </a:xfrm>
      </p:grpSpPr>
      <p:sp>
        <p:nvSpPr>
          <p:cNvPr id="3" name="矩形 2">
            <a:extLst>
              <a:ext uri="{FF2B5EF4-FFF2-40B4-BE49-F238E27FC236}">
                <a16:creationId xmlns:a16="http://schemas.microsoft.com/office/drawing/2014/main" id="{1E98B457-2C4A-729E-E9CF-CF3BDDD7BDE4}"/>
              </a:ext>
            </a:extLst>
          </p:cNvPr>
          <p:cNvSpPr/>
          <p:nvPr/>
        </p:nvSpPr>
        <p:spPr>
          <a:xfrm>
            <a:off x="0" y="0"/>
            <a:ext cx="12192000" cy="862291"/>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altLang="zh-CN" sz="3200" b="1">
                <a:latin typeface="Bell MT" panose="02020503060305020303" pitchFamily="18" charset="0"/>
                <a:ea typeface="楷体" panose="02010609060101010101" pitchFamily="49" charset="-122"/>
              </a:rPr>
              <a:t> Multifield Fuzzy Dark Matter</a:t>
            </a:r>
          </a:p>
        </p:txBody>
      </p:sp>
      <p:sp>
        <p:nvSpPr>
          <p:cNvPr id="11" name="文本框 10">
            <a:extLst>
              <a:ext uri="{FF2B5EF4-FFF2-40B4-BE49-F238E27FC236}">
                <a16:creationId xmlns:a16="http://schemas.microsoft.com/office/drawing/2014/main" id="{D57E5F12-B2E6-EC0D-E8DB-75D4B4B4EAE7}"/>
              </a:ext>
            </a:extLst>
          </p:cNvPr>
          <p:cNvSpPr txBox="1"/>
          <p:nvPr/>
        </p:nvSpPr>
        <p:spPr>
          <a:xfrm>
            <a:off x="613693" y="1084459"/>
            <a:ext cx="6115353" cy="369332"/>
          </a:xfrm>
          <a:prstGeom prst="rect">
            <a:avLst/>
          </a:prstGeom>
          <a:noFill/>
        </p:spPr>
        <p:txBody>
          <a:bodyPr wrap="square" rtlCol="0">
            <a:spAutoFit/>
          </a:bodyPr>
          <a:lstStyle/>
          <a:p>
            <a:pPr marL="285750" indent="-285750">
              <a:buFont typeface="Wingdings" panose="05000000000000000000" pitchFamily="2" charset="2"/>
              <a:buChar char="Ø"/>
            </a:pPr>
            <a:r>
              <a:rPr lang="en-US" altLang="zh-CN">
                <a:latin typeface="Bell MT" panose="02020503060305020303" pitchFamily="18" charset="0"/>
              </a:rPr>
              <a:t>Dynamical heating</a:t>
            </a:r>
            <a:endParaRPr lang="zh-CN" altLang="en-US">
              <a:latin typeface="Bell MT" panose="02020503060305020303" pitchFamily="18" charset="0"/>
            </a:endParaRPr>
          </a:p>
        </p:txBody>
      </p:sp>
      <p:grpSp>
        <p:nvGrpSpPr>
          <p:cNvPr id="2" name="组合 1">
            <a:extLst>
              <a:ext uri="{FF2B5EF4-FFF2-40B4-BE49-F238E27FC236}">
                <a16:creationId xmlns:a16="http://schemas.microsoft.com/office/drawing/2014/main" id="{7D8776E7-BA09-6E3D-D7C8-919349401278}"/>
              </a:ext>
            </a:extLst>
          </p:cNvPr>
          <p:cNvGrpSpPr/>
          <p:nvPr/>
        </p:nvGrpSpPr>
        <p:grpSpPr>
          <a:xfrm>
            <a:off x="3194520" y="1141353"/>
            <a:ext cx="2005743" cy="255543"/>
            <a:chOff x="1139829" y="6147630"/>
            <a:chExt cx="2005743" cy="255543"/>
          </a:xfrm>
        </p:grpSpPr>
        <p:pic>
          <p:nvPicPr>
            <p:cNvPr id="5" name="图片 4">
              <a:extLst>
                <a:ext uri="{FF2B5EF4-FFF2-40B4-BE49-F238E27FC236}">
                  <a16:creationId xmlns:a16="http://schemas.microsoft.com/office/drawing/2014/main" id="{9DF92399-E846-323D-E517-6E0F64A7DC69}"/>
                </a:ext>
              </a:extLst>
            </p:cNvPr>
            <p:cNvPicPr>
              <a:picLocks noChangeAspect="1"/>
            </p:cNvPicPr>
            <p:nvPr/>
          </p:nvPicPr>
          <p:blipFill>
            <a:blip r:embed="rId3"/>
            <a:srcRect r="63490" b="4191"/>
            <a:stretch>
              <a:fillRect/>
            </a:stretch>
          </p:blipFill>
          <p:spPr>
            <a:xfrm>
              <a:off x="1139829" y="6157909"/>
              <a:ext cx="521695" cy="234985"/>
            </a:xfrm>
            <a:prstGeom prst="rect">
              <a:avLst/>
            </a:prstGeom>
          </p:spPr>
        </p:pic>
        <p:pic>
          <p:nvPicPr>
            <p:cNvPr id="8" name="图片 7">
              <a:extLst>
                <a:ext uri="{FF2B5EF4-FFF2-40B4-BE49-F238E27FC236}">
                  <a16:creationId xmlns:a16="http://schemas.microsoft.com/office/drawing/2014/main" id="{1BF4827B-B84F-511B-53B9-E1DBF0FE73B2}"/>
                </a:ext>
              </a:extLst>
            </p:cNvPr>
            <p:cNvPicPr>
              <a:picLocks noChangeAspect="1"/>
            </p:cNvPicPr>
            <p:nvPr/>
          </p:nvPicPr>
          <p:blipFill>
            <a:blip r:embed="rId3"/>
            <a:srcRect l="25245" b="4191"/>
            <a:stretch>
              <a:fillRect/>
            </a:stretch>
          </p:blipFill>
          <p:spPr>
            <a:xfrm>
              <a:off x="2077368" y="6168188"/>
              <a:ext cx="1068204" cy="234985"/>
            </a:xfrm>
            <a:prstGeom prst="rect">
              <a:avLst/>
            </a:prstGeom>
          </p:spPr>
        </p:pic>
        <p:pic>
          <p:nvPicPr>
            <p:cNvPr id="9" name="图片 8">
              <a:extLst>
                <a:ext uri="{FF2B5EF4-FFF2-40B4-BE49-F238E27FC236}">
                  <a16:creationId xmlns:a16="http://schemas.microsoft.com/office/drawing/2014/main" id="{732B0B29-ECC5-0A16-58F6-5FE883C3480B}"/>
                </a:ext>
              </a:extLst>
            </p:cNvPr>
            <p:cNvPicPr>
              <a:picLocks noChangeAspect="1"/>
            </p:cNvPicPr>
            <p:nvPr/>
          </p:nvPicPr>
          <p:blipFill>
            <a:blip r:embed="rId4"/>
            <a:srcRect r="82652"/>
            <a:stretch>
              <a:fillRect/>
            </a:stretch>
          </p:blipFill>
          <p:spPr>
            <a:xfrm>
              <a:off x="1714259" y="6147630"/>
              <a:ext cx="310374" cy="234985"/>
            </a:xfrm>
            <a:prstGeom prst="rect">
              <a:avLst/>
            </a:prstGeom>
          </p:spPr>
        </p:pic>
      </p:grpSp>
      <p:pic>
        <p:nvPicPr>
          <p:cNvPr id="4" name="图片 3">
            <a:extLst>
              <a:ext uri="{FF2B5EF4-FFF2-40B4-BE49-F238E27FC236}">
                <a16:creationId xmlns:a16="http://schemas.microsoft.com/office/drawing/2014/main" id="{13D0552E-0A05-72EC-68DF-B5AC290F7CB8}"/>
              </a:ext>
            </a:extLst>
          </p:cNvPr>
          <p:cNvPicPr>
            <a:picLocks noChangeAspect="1"/>
          </p:cNvPicPr>
          <p:nvPr/>
        </p:nvPicPr>
        <p:blipFill>
          <a:blip r:embed="rId5"/>
          <a:stretch>
            <a:fillRect/>
          </a:stretch>
        </p:blipFill>
        <p:spPr>
          <a:xfrm>
            <a:off x="613693" y="2040982"/>
            <a:ext cx="5702297" cy="2044575"/>
          </a:xfrm>
          <a:prstGeom prst="rect">
            <a:avLst/>
          </a:prstGeom>
        </p:spPr>
      </p:pic>
      <p:pic>
        <p:nvPicPr>
          <p:cNvPr id="6" name="图片 5">
            <a:extLst>
              <a:ext uri="{FF2B5EF4-FFF2-40B4-BE49-F238E27FC236}">
                <a16:creationId xmlns:a16="http://schemas.microsoft.com/office/drawing/2014/main" id="{AD2BE2FC-B196-4735-27C6-825C55F47535}"/>
              </a:ext>
            </a:extLst>
          </p:cNvPr>
          <p:cNvPicPr>
            <a:picLocks noChangeAspect="1"/>
          </p:cNvPicPr>
          <p:nvPr/>
        </p:nvPicPr>
        <p:blipFill>
          <a:blip r:embed="rId6"/>
          <a:stretch>
            <a:fillRect/>
          </a:stretch>
        </p:blipFill>
        <p:spPr>
          <a:xfrm>
            <a:off x="1950361" y="4622876"/>
            <a:ext cx="2852462" cy="2044575"/>
          </a:xfrm>
          <a:prstGeom prst="rect">
            <a:avLst/>
          </a:prstGeom>
        </p:spPr>
      </p:pic>
      <p:sp>
        <p:nvSpPr>
          <p:cNvPr id="12" name="文本框 11">
            <a:extLst>
              <a:ext uri="{FF2B5EF4-FFF2-40B4-BE49-F238E27FC236}">
                <a16:creationId xmlns:a16="http://schemas.microsoft.com/office/drawing/2014/main" id="{39BB9AF4-79CB-EEB4-DFC8-2EB8797241D1}"/>
              </a:ext>
            </a:extLst>
          </p:cNvPr>
          <p:cNvSpPr txBox="1"/>
          <p:nvPr/>
        </p:nvSpPr>
        <p:spPr>
          <a:xfrm>
            <a:off x="971224" y="1520964"/>
            <a:ext cx="7023913" cy="369332"/>
          </a:xfrm>
          <a:prstGeom prst="rect">
            <a:avLst/>
          </a:prstGeom>
          <a:noFill/>
        </p:spPr>
        <p:txBody>
          <a:bodyPr wrap="square">
            <a:spAutoFit/>
          </a:bodyPr>
          <a:lstStyle/>
          <a:p>
            <a:r>
              <a:rPr lang="en-US" altLang="zh-CN">
                <a:latin typeface="Bell MT" panose="02020503060305020303" pitchFamily="18" charset="0"/>
              </a:rPr>
              <a:t>Stellar system initially in equilibrium within a multifield FDM halo</a:t>
            </a:r>
            <a:endParaRPr lang="zh-CN" altLang="en-US">
              <a:latin typeface="Bell MT" panose="02020503060305020303" pitchFamily="18" charset="0"/>
            </a:endParaRPr>
          </a:p>
        </p:txBody>
      </p:sp>
      <p:sp>
        <p:nvSpPr>
          <p:cNvPr id="13" name="文本框 12">
            <a:extLst>
              <a:ext uri="{FF2B5EF4-FFF2-40B4-BE49-F238E27FC236}">
                <a16:creationId xmlns:a16="http://schemas.microsoft.com/office/drawing/2014/main" id="{C2D3C2C1-7BF6-77CA-0F87-A79E7D404A0F}"/>
              </a:ext>
            </a:extLst>
          </p:cNvPr>
          <p:cNvSpPr txBox="1"/>
          <p:nvPr/>
        </p:nvSpPr>
        <p:spPr>
          <a:xfrm>
            <a:off x="918469" y="4169550"/>
            <a:ext cx="7023913" cy="369332"/>
          </a:xfrm>
          <a:prstGeom prst="rect">
            <a:avLst/>
          </a:prstGeom>
          <a:noFill/>
        </p:spPr>
        <p:txBody>
          <a:bodyPr wrap="square">
            <a:spAutoFit/>
          </a:bodyPr>
          <a:lstStyle/>
          <a:p>
            <a:r>
              <a:rPr lang="en-US" altLang="zh-CN">
                <a:latin typeface="Bell MT" panose="02020503060305020303" pitchFamily="18" charset="0"/>
              </a:rPr>
              <a:t>Self-gravitating stellar system outside the core</a:t>
            </a:r>
            <a:endParaRPr lang="zh-CN" altLang="en-US">
              <a:latin typeface="Bell MT" panose="02020503060305020303" pitchFamily="18" charset="0"/>
            </a:endParaRPr>
          </a:p>
        </p:txBody>
      </p:sp>
      <p:sp>
        <p:nvSpPr>
          <p:cNvPr id="7" name="文本框 6">
            <a:extLst>
              <a:ext uri="{FF2B5EF4-FFF2-40B4-BE49-F238E27FC236}">
                <a16:creationId xmlns:a16="http://schemas.microsoft.com/office/drawing/2014/main" id="{A1B0E7DD-5C15-29DF-29FF-E3A30960639A}"/>
              </a:ext>
            </a:extLst>
          </p:cNvPr>
          <p:cNvSpPr txBox="1"/>
          <p:nvPr/>
        </p:nvSpPr>
        <p:spPr>
          <a:xfrm>
            <a:off x="6609455" y="1974289"/>
            <a:ext cx="5400483" cy="2031325"/>
          </a:xfrm>
          <a:prstGeom prst="rect">
            <a:avLst/>
          </a:prstGeom>
          <a:noFill/>
        </p:spPr>
        <p:txBody>
          <a:bodyPr wrap="square" rtlCol="0">
            <a:spAutoFit/>
          </a:bodyPr>
          <a:lstStyle/>
          <a:p>
            <a:pPr marL="285750" lvl="0" indent="-285750">
              <a:buFont typeface="Arial" panose="020B0604020202020204" pitchFamily="34" charset="0"/>
              <a:buChar char="•"/>
            </a:pPr>
            <a:r>
              <a:rPr lang="zh-CN" altLang="zh-CN">
                <a:latin typeface="Bell MT" panose="02020503060305020303" pitchFamily="18" charset="0"/>
              </a:rPr>
              <a:t>The single- and two-field cases show very similar stellar </a:t>
            </a:r>
            <a:r>
              <a:rPr lang="en-US" altLang="zh-CN">
                <a:latin typeface="Bell MT" panose="02020503060305020303" pitchFamily="18" charset="0"/>
              </a:rPr>
              <a:t>distribution </a:t>
            </a:r>
            <a:r>
              <a:rPr lang="zh-CN" altLang="zh-CN">
                <a:latin typeface="Bell MT" panose="02020503060305020303" pitchFamily="18" charset="0"/>
              </a:rPr>
              <a:t>expansion, while the four-field case exhibits noticeably weaker expansion. </a:t>
            </a:r>
          </a:p>
          <a:p>
            <a:pPr marL="285750" lvl="0" indent="-285750">
              <a:buFont typeface="Arial" panose="020B0604020202020204" pitchFamily="34" charset="0"/>
              <a:buChar char="•"/>
            </a:pPr>
            <a:endParaRPr lang="en-US" altLang="zh-CN">
              <a:latin typeface="Bell MT" panose="02020503060305020303" pitchFamily="18" charset="0"/>
            </a:endParaRPr>
          </a:p>
          <a:p>
            <a:pPr marL="285750" lvl="0" indent="-285750">
              <a:buFont typeface="Arial" panose="020B0604020202020204" pitchFamily="34" charset="0"/>
              <a:buChar char="•"/>
            </a:pPr>
            <a:r>
              <a:rPr lang="zh-CN" altLang="zh-CN">
                <a:latin typeface="Bell MT" panose="02020503060305020303" pitchFamily="18" charset="0"/>
              </a:rPr>
              <a:t>The velocity-dispersion profiles show no clear evidence for weaker dynamical heating with increasing number of field components.</a:t>
            </a:r>
          </a:p>
        </p:txBody>
      </p:sp>
      <p:sp>
        <p:nvSpPr>
          <p:cNvPr id="14" name="文本框 13">
            <a:extLst>
              <a:ext uri="{FF2B5EF4-FFF2-40B4-BE49-F238E27FC236}">
                <a16:creationId xmlns:a16="http://schemas.microsoft.com/office/drawing/2014/main" id="{C697E7B5-ACF1-F650-DA94-453EC00F7E2E}"/>
              </a:ext>
            </a:extLst>
          </p:cNvPr>
          <p:cNvSpPr txBox="1"/>
          <p:nvPr/>
        </p:nvSpPr>
        <p:spPr>
          <a:xfrm>
            <a:off x="5130458" y="4610485"/>
            <a:ext cx="6879479" cy="2031325"/>
          </a:xfrm>
          <a:prstGeom prst="rect">
            <a:avLst/>
          </a:prstGeom>
          <a:noFill/>
        </p:spPr>
        <p:txBody>
          <a:bodyPr wrap="square">
            <a:spAutoFit/>
          </a:bodyPr>
          <a:lstStyle/>
          <a:p>
            <a:pPr marL="285750" lvl="0" indent="-285750">
              <a:buFont typeface="Arial" panose="020B0604020202020204" pitchFamily="34" charset="0"/>
              <a:buChar char="•"/>
            </a:pPr>
            <a:r>
              <a:rPr lang="en-US" altLang="zh-CN">
                <a:latin typeface="Bell MT" panose="02020503060305020303" pitchFamily="18" charset="0"/>
              </a:rPr>
              <a:t>In t</a:t>
            </a:r>
            <a:r>
              <a:rPr lang="zh-CN" altLang="zh-CN">
                <a:latin typeface="Bell MT" panose="02020503060305020303" pitchFamily="18" charset="0"/>
              </a:rPr>
              <a:t>he single-field model</a:t>
            </a:r>
            <a:r>
              <a:rPr lang="en-US" altLang="zh-CN">
                <a:latin typeface="Bell MT" panose="02020503060305020303" pitchFamily="18" charset="0"/>
              </a:rPr>
              <a:t>, the stellar system</a:t>
            </a:r>
            <a:r>
              <a:rPr lang="zh-CN" altLang="zh-CN">
                <a:latin typeface="Bell MT" panose="02020503060305020303" pitchFamily="18" charset="0"/>
              </a:rPr>
              <a:t> is nearly disrupted by ∼5.8 Gyr. </a:t>
            </a:r>
          </a:p>
          <a:p>
            <a:pPr marL="285750" lvl="0" indent="-285750">
              <a:buFont typeface="Arial" panose="020B0604020202020204" pitchFamily="34" charset="0"/>
              <a:buChar char="•"/>
            </a:pPr>
            <a:endParaRPr lang="en-US" altLang="zh-CN">
              <a:latin typeface="Bell MT" panose="02020503060305020303" pitchFamily="18" charset="0"/>
            </a:endParaRPr>
          </a:p>
          <a:p>
            <a:pPr marL="285750" lvl="0" indent="-285750">
              <a:buFont typeface="Arial" panose="020B0604020202020204" pitchFamily="34" charset="0"/>
              <a:buChar char="•"/>
            </a:pPr>
            <a:r>
              <a:rPr lang="en-US" altLang="zh-CN">
                <a:latin typeface="Bell MT" panose="02020503060305020303" pitchFamily="18" charset="0"/>
              </a:rPr>
              <a:t>In t</a:t>
            </a:r>
            <a:r>
              <a:rPr lang="zh-CN" altLang="zh-CN">
                <a:latin typeface="Bell MT" panose="02020503060305020303" pitchFamily="18" charset="0"/>
              </a:rPr>
              <a:t>he two-field model</a:t>
            </a:r>
            <a:r>
              <a:rPr lang="en-US" altLang="zh-CN">
                <a:latin typeface="Bell MT" panose="02020503060305020303" pitchFamily="18" charset="0"/>
              </a:rPr>
              <a:t>, the stellar system</a:t>
            </a:r>
            <a:r>
              <a:rPr lang="zh-CN" altLang="zh-CN">
                <a:latin typeface="Bell MT" panose="02020503060305020303" pitchFamily="18" charset="0"/>
              </a:rPr>
              <a:t> is nearly disrupted by ∼7.5 Gyr. </a:t>
            </a:r>
          </a:p>
          <a:p>
            <a:pPr marL="285750" lvl="0" indent="-285750">
              <a:buFont typeface="Arial" panose="020B0604020202020204" pitchFamily="34" charset="0"/>
              <a:buChar char="•"/>
            </a:pPr>
            <a:endParaRPr lang="en-US" altLang="zh-CN">
              <a:latin typeface="Bell MT" panose="02020503060305020303" pitchFamily="18" charset="0"/>
            </a:endParaRPr>
          </a:p>
          <a:p>
            <a:pPr marL="285750" lvl="0" indent="-285750">
              <a:buFont typeface="Arial" panose="020B0604020202020204" pitchFamily="34" charset="0"/>
              <a:buChar char="•"/>
            </a:pPr>
            <a:r>
              <a:rPr lang="en-US" altLang="zh-CN">
                <a:latin typeface="Bell MT" panose="02020503060305020303" pitchFamily="18" charset="0"/>
              </a:rPr>
              <a:t>T</a:t>
            </a:r>
            <a:r>
              <a:rPr lang="zh-CN" altLang="zh-CN">
                <a:latin typeface="Bell MT" panose="02020503060305020303" pitchFamily="18" charset="0"/>
              </a:rPr>
              <a:t>he four-field model shows no clear sign of disruption over 10 Gyr.</a:t>
            </a:r>
          </a:p>
        </p:txBody>
      </p:sp>
    </p:spTree>
    <p:extLst>
      <p:ext uri="{BB962C8B-B14F-4D97-AF65-F5344CB8AC3E}">
        <p14:creationId xmlns:p14="http://schemas.microsoft.com/office/powerpoint/2010/main" val="350658336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4D1E26-8068-8906-E4D0-663C87953C66}"/>
            </a:ext>
          </a:extLst>
        </p:cNvPr>
        <p:cNvGrpSpPr/>
        <p:nvPr/>
      </p:nvGrpSpPr>
      <p:grpSpPr>
        <a:xfrm>
          <a:off x="0" y="0"/>
          <a:ext cx="0" cy="0"/>
          <a:chOff x="0" y="0"/>
          <a:chExt cx="0" cy="0"/>
        </a:xfrm>
      </p:grpSpPr>
      <p:sp>
        <p:nvSpPr>
          <p:cNvPr id="4" name="文本框 3">
            <a:extLst>
              <a:ext uri="{FF2B5EF4-FFF2-40B4-BE49-F238E27FC236}">
                <a16:creationId xmlns:a16="http://schemas.microsoft.com/office/drawing/2014/main" id="{1E999424-C602-D869-6453-E6E12573130D}"/>
              </a:ext>
            </a:extLst>
          </p:cNvPr>
          <p:cNvSpPr txBox="1"/>
          <p:nvPr/>
        </p:nvSpPr>
        <p:spPr>
          <a:xfrm>
            <a:off x="969749" y="1498537"/>
            <a:ext cx="7400527" cy="3539430"/>
          </a:xfrm>
          <a:prstGeom prst="rect">
            <a:avLst/>
          </a:prstGeom>
          <a:noFill/>
        </p:spPr>
        <p:txBody>
          <a:bodyPr wrap="square" rtlCol="0">
            <a:spAutoFit/>
          </a:bodyPr>
          <a:lstStyle/>
          <a:p>
            <a:pPr marL="342900" indent="-342900">
              <a:buFont typeface="Arial" panose="020B0604020202020204" pitchFamily="34" charset="0"/>
              <a:buChar char="•"/>
            </a:pPr>
            <a:r>
              <a:rPr lang="en-US" altLang="zh-CN" sz="3200" b="1">
                <a:solidFill>
                  <a:schemeClr val="tx1">
                    <a:alpha val="20000"/>
                  </a:schemeClr>
                </a:solidFill>
                <a:latin typeface="Bell MT" panose="02020503060305020303" pitchFamily="18" charset="0"/>
                <a:ea typeface="楷体" panose="02010609060101010101" pitchFamily="49" charset="-122"/>
              </a:rPr>
              <a:t>Motivation</a:t>
            </a:r>
          </a:p>
          <a:p>
            <a:endParaRPr lang="en-US" altLang="zh-CN" sz="3200" b="1">
              <a:solidFill>
                <a:schemeClr val="tx1">
                  <a:alpha val="20000"/>
                </a:schemeClr>
              </a:solidFill>
              <a:latin typeface="Bell MT" panose="02020503060305020303" pitchFamily="18" charset="0"/>
              <a:ea typeface="楷体" panose="02010609060101010101" pitchFamily="49" charset="-122"/>
            </a:endParaRPr>
          </a:p>
          <a:p>
            <a:pPr marL="342900" indent="-342900">
              <a:buFont typeface="Arial" panose="020B0604020202020204" pitchFamily="34" charset="0"/>
              <a:buChar char="•"/>
            </a:pPr>
            <a:r>
              <a:rPr lang="en-US" altLang="zh-CN" sz="3200" b="1">
                <a:solidFill>
                  <a:schemeClr val="tx1">
                    <a:alpha val="20000"/>
                  </a:schemeClr>
                </a:solidFill>
                <a:latin typeface="Bell MT" panose="02020503060305020303" pitchFamily="18" charset="0"/>
                <a:ea typeface="楷体" panose="02010609060101010101" pitchFamily="49" charset="-122"/>
              </a:rPr>
              <a:t>Self-Interacting Fuzzy Dark Matter</a:t>
            </a:r>
          </a:p>
          <a:p>
            <a:pPr marL="342900" indent="-342900">
              <a:buFont typeface="Arial" panose="020B0604020202020204" pitchFamily="34" charset="0"/>
              <a:buChar char="•"/>
            </a:pPr>
            <a:endParaRPr lang="en-US" altLang="zh-CN" sz="3200" b="1">
              <a:solidFill>
                <a:schemeClr val="tx1">
                  <a:alpha val="20000"/>
                </a:schemeClr>
              </a:solidFill>
              <a:latin typeface="楷体" panose="02010609060101010101" pitchFamily="49" charset="-122"/>
              <a:ea typeface="楷体" panose="02010609060101010101" pitchFamily="49" charset="-122"/>
            </a:endParaRPr>
          </a:p>
          <a:p>
            <a:pPr marL="342900" indent="-342900">
              <a:buFont typeface="Arial" panose="020B0604020202020204" pitchFamily="34" charset="0"/>
              <a:buChar char="•"/>
            </a:pPr>
            <a:r>
              <a:rPr lang="en-US" altLang="zh-CN" sz="3200" b="1">
                <a:solidFill>
                  <a:schemeClr val="tx1">
                    <a:alpha val="20000"/>
                  </a:schemeClr>
                </a:solidFill>
                <a:latin typeface="Bell MT" panose="02020503060305020303" pitchFamily="18" charset="0"/>
                <a:ea typeface="楷体" panose="02010609060101010101" pitchFamily="49" charset="-122"/>
              </a:rPr>
              <a:t>Multifield Fuzzy Dark Matter</a:t>
            </a:r>
          </a:p>
          <a:p>
            <a:pPr marL="342900" indent="-342900">
              <a:buFont typeface="Arial" panose="020B0604020202020204" pitchFamily="34" charset="0"/>
              <a:buChar char="•"/>
            </a:pPr>
            <a:endParaRPr lang="en-US" altLang="zh-CN" sz="3200" b="1">
              <a:latin typeface="Bell MT" panose="02020503060305020303" pitchFamily="18" charset="0"/>
              <a:ea typeface="楷体" panose="02010609060101010101" pitchFamily="49" charset="-122"/>
            </a:endParaRPr>
          </a:p>
          <a:p>
            <a:pPr marL="342900" indent="-342900">
              <a:buFont typeface="Arial" panose="020B0604020202020204" pitchFamily="34" charset="0"/>
              <a:buChar char="•"/>
            </a:pPr>
            <a:r>
              <a:rPr lang="en-US" altLang="zh-CN" sz="3200" b="1">
                <a:latin typeface="Bell MT" panose="02020503060305020303" pitchFamily="18" charset="0"/>
                <a:ea typeface="楷体" panose="02010609060101010101" pitchFamily="49" charset="-122"/>
              </a:rPr>
              <a:t>Summary</a:t>
            </a:r>
          </a:p>
        </p:txBody>
      </p:sp>
      <p:sp>
        <p:nvSpPr>
          <p:cNvPr id="5" name="矩形 4">
            <a:extLst>
              <a:ext uri="{FF2B5EF4-FFF2-40B4-BE49-F238E27FC236}">
                <a16:creationId xmlns:a16="http://schemas.microsoft.com/office/drawing/2014/main" id="{E21F8AA8-5CE9-771D-56CD-D998345B3E54}"/>
              </a:ext>
            </a:extLst>
          </p:cNvPr>
          <p:cNvSpPr/>
          <p:nvPr/>
        </p:nvSpPr>
        <p:spPr>
          <a:xfrm>
            <a:off x="0" y="0"/>
            <a:ext cx="12192000" cy="862291"/>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altLang="zh-CN" sz="3200" b="1">
                <a:latin typeface="Bell MT" panose="02020503060305020303" pitchFamily="18" charset="0"/>
                <a:ea typeface="楷体" panose="02010609060101010101" pitchFamily="49" charset="-122"/>
              </a:rPr>
              <a:t> Outline</a:t>
            </a:r>
          </a:p>
        </p:txBody>
      </p:sp>
    </p:spTree>
    <p:extLst>
      <p:ext uri="{BB962C8B-B14F-4D97-AF65-F5344CB8AC3E}">
        <p14:creationId xmlns:p14="http://schemas.microsoft.com/office/powerpoint/2010/main" val="153499621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a:extLst>
              <a:ext uri="{FF2B5EF4-FFF2-40B4-BE49-F238E27FC236}">
                <a16:creationId xmlns:a16="http://schemas.microsoft.com/office/drawing/2014/main" id="{83371880-0087-F2D0-A533-0A010E47E963}"/>
              </a:ext>
            </a:extLst>
          </p:cNvPr>
          <p:cNvSpPr/>
          <p:nvPr/>
        </p:nvSpPr>
        <p:spPr>
          <a:xfrm>
            <a:off x="0" y="0"/>
            <a:ext cx="12192000" cy="862291"/>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altLang="zh-CN" sz="3200" b="1">
                <a:latin typeface="Bell MT" panose="02020503060305020303" pitchFamily="18" charset="0"/>
                <a:ea typeface="楷体" panose="02010609060101010101" pitchFamily="49" charset="-122"/>
              </a:rPr>
              <a:t> Summary</a:t>
            </a:r>
          </a:p>
        </p:txBody>
      </p:sp>
      <p:sp>
        <p:nvSpPr>
          <p:cNvPr id="9" name="矩形 8">
            <a:extLst>
              <a:ext uri="{FF2B5EF4-FFF2-40B4-BE49-F238E27FC236}">
                <a16:creationId xmlns:a16="http://schemas.microsoft.com/office/drawing/2014/main" id="{45BE7682-A141-BD44-042A-0CA7FE84327F}"/>
              </a:ext>
            </a:extLst>
          </p:cNvPr>
          <p:cNvSpPr/>
          <p:nvPr/>
        </p:nvSpPr>
        <p:spPr>
          <a:xfrm>
            <a:off x="7940553" y="5543410"/>
            <a:ext cx="3638368" cy="923330"/>
          </a:xfrm>
          <a:prstGeom prst="rect">
            <a:avLst/>
          </a:prstGeom>
          <a:noFill/>
        </p:spPr>
        <p:txBody>
          <a:bodyPr wrap="none" lIns="91440" tIns="45720" rIns="91440" bIns="45720">
            <a:spAutoFit/>
          </a:bodyPr>
          <a:lstStyle/>
          <a:p>
            <a:pPr algn="ctr"/>
            <a:r>
              <a:rPr lang="en-US" altLang="zh-CN" sz="5400" b="1" i="1">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latin typeface="Bell MT" panose="02020503060305020303" pitchFamily="18" charset="0"/>
              </a:rPr>
              <a:t>Thank you!</a:t>
            </a:r>
            <a:endParaRPr lang="zh-CN" altLang="en-US" sz="5400" b="1">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endParaRPr>
          </a:p>
        </p:txBody>
      </p:sp>
      <mc:AlternateContent xmlns:mc="http://schemas.openxmlformats.org/markup-compatibility/2006" xmlns:a14="http://schemas.microsoft.com/office/drawing/2010/main">
        <mc:Choice Requires="a14">
          <p:sp>
            <p:nvSpPr>
              <p:cNvPr id="2" name="文本框 5">
                <a:extLst>
                  <a:ext uri="{FF2B5EF4-FFF2-40B4-BE49-F238E27FC236}">
                    <a16:creationId xmlns:a16="http://schemas.microsoft.com/office/drawing/2014/main" id="{950BD9FF-37C8-BCBA-8E71-4C6BF16D8922}"/>
                  </a:ext>
                </a:extLst>
              </p:cNvPr>
              <p:cNvSpPr txBox="1"/>
              <p:nvPr/>
            </p:nvSpPr>
            <p:spPr>
              <a:xfrm>
                <a:off x="1171678" y="1569856"/>
                <a:ext cx="8910797" cy="3552191"/>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342900" lvl="0" indent="-342900">
                  <a:buFont typeface="Wingdings" panose="05000000000000000000" pitchFamily="2" charset="2"/>
                  <a:buChar char="Ø"/>
                </a:pPr>
                <a:r>
                  <a:rPr lang="zh-CN" altLang="zh-CN" sz="2000">
                    <a:latin typeface="Bell MT" panose="02020503060305020303" pitchFamily="18" charset="0"/>
                  </a:rPr>
                  <a:t>The stringent constraints on conventional single-field FDM motivate extensions such as interacting FDM and multifield FDM. </a:t>
                </a:r>
              </a:p>
              <a:p>
                <a:pPr marL="342900" lvl="0" indent="-342900">
                  <a:buFont typeface="Wingdings" panose="05000000000000000000" pitchFamily="2" charset="2"/>
                  <a:buChar char="Ø"/>
                </a:pPr>
                <a:endParaRPr lang="en-US" altLang="zh-CN" sz="2000">
                  <a:latin typeface="Bell MT" panose="02020503060305020303" pitchFamily="18" charset="0"/>
                </a:endParaRPr>
              </a:p>
              <a:p>
                <a:pPr marL="342900" lvl="0" indent="-342900">
                  <a:buFont typeface="Wingdings" panose="05000000000000000000" pitchFamily="2" charset="2"/>
                  <a:buChar char="Ø"/>
                </a:pPr>
                <a:r>
                  <a:rPr lang="zh-CN" altLang="zh-CN" sz="2000">
                    <a:latin typeface="Bell MT" panose="02020503060305020303" pitchFamily="18" charset="0"/>
                  </a:rPr>
                  <a:t>In interacting FDM, attractive (repulsive) self-interactions reduce (increase) the soliton core size, leading to a degeneracy between the interaction strength </a:t>
                </a:r>
                <a14:m>
                  <m:oMath xmlns:m="http://schemas.openxmlformats.org/officeDocument/2006/math">
                    <m:sSup>
                      <m:sSupPr>
                        <m:ctrlPr>
                          <a:rPr lang="en-US" altLang="zh-CN" sz="2000" b="0" i="1" smtClean="0">
                            <a:latin typeface="Cambria Math" panose="02040503050406030204" pitchFamily="18" charset="0"/>
                          </a:rPr>
                        </m:ctrlPr>
                      </m:sSupPr>
                      <m:e>
                        <m:r>
                          <a:rPr lang="en-US" altLang="zh-CN" sz="2000" b="0" i="1" smtClean="0">
                            <a:latin typeface="Cambria Math" panose="02040503050406030204" pitchFamily="18" charset="0"/>
                          </a:rPr>
                          <m:t>𝑓</m:t>
                        </m:r>
                      </m:e>
                      <m:sup>
                        <m:r>
                          <a:rPr lang="en-US" altLang="zh-CN" sz="2000" b="0" i="1" smtClean="0">
                            <a:latin typeface="Cambria Math" panose="02040503050406030204" pitchFamily="18" charset="0"/>
                          </a:rPr>
                          <m:t>−1</m:t>
                        </m:r>
                      </m:sup>
                    </m:sSup>
                  </m:oMath>
                </a14:m>
                <a:r>
                  <a:rPr lang="zh-CN" altLang="zh-CN" sz="2000">
                    <a:latin typeface="Bell MT" panose="02020503060305020303" pitchFamily="18" charset="0"/>
                  </a:rPr>
                  <a:t> and particle mass </a:t>
                </a:r>
                <a14:m>
                  <m:oMath xmlns:m="http://schemas.openxmlformats.org/officeDocument/2006/math">
                    <m:r>
                      <a:rPr lang="en-US" altLang="zh-CN" sz="2000" b="0" i="1" smtClean="0">
                        <a:latin typeface="Cambria Math" panose="02040503050406030204" pitchFamily="18" charset="0"/>
                      </a:rPr>
                      <m:t>𝑚</m:t>
                    </m:r>
                  </m:oMath>
                </a14:m>
                <a:r>
                  <a:rPr lang="zh-CN" altLang="zh-CN" sz="2000">
                    <a:latin typeface="Bell MT" panose="02020503060305020303" pitchFamily="18" charset="0"/>
                  </a:rPr>
                  <a:t>. We constrain this parameter space using Jeans analysis of Leo II. </a:t>
                </a:r>
              </a:p>
              <a:p>
                <a:pPr marL="342900" lvl="0" indent="-342900">
                  <a:buFont typeface="Wingdings" panose="05000000000000000000" pitchFamily="2" charset="2"/>
                  <a:buChar char="Ø"/>
                </a:pPr>
                <a:endParaRPr lang="en-US" altLang="zh-CN" sz="2000">
                  <a:latin typeface="Bell MT" panose="02020503060305020303" pitchFamily="18" charset="0"/>
                </a:endParaRPr>
              </a:p>
              <a:p>
                <a:pPr marL="342900" lvl="0" indent="-342900">
                  <a:buFont typeface="Wingdings" panose="05000000000000000000" pitchFamily="2" charset="2"/>
                  <a:buChar char="Ø"/>
                </a:pPr>
                <a:r>
                  <a:rPr lang="zh-CN" altLang="zh-CN" sz="2000">
                    <a:latin typeface="Bell MT" panose="02020503060305020303" pitchFamily="18" charset="0"/>
                  </a:rPr>
                  <a:t>Multifield FDM introduces richer dynamical evolution, modifying soliton oscillations, random walks, and granule fluctuations, and consequently affecting the dynamical heating of stellar systems.</a:t>
                </a:r>
              </a:p>
            </p:txBody>
          </p:sp>
        </mc:Choice>
        <mc:Fallback xmlns="">
          <p:sp>
            <p:nvSpPr>
              <p:cNvPr id="2" name="文本框 5">
                <a:extLst>
                  <a:ext uri="{FF2B5EF4-FFF2-40B4-BE49-F238E27FC236}">
                    <a16:creationId xmlns:a16="http://schemas.microsoft.com/office/drawing/2014/main" id="{950BD9FF-37C8-BCBA-8E71-4C6BF16D8922}"/>
                  </a:ext>
                </a:extLst>
              </p:cNvPr>
              <p:cNvSpPr txBox="1">
                <a:spLocks noRot="1" noChangeAspect="1" noMove="1" noResize="1" noEditPoints="1" noAdjustHandles="1" noChangeArrowheads="1" noChangeShapeType="1" noTextEdit="1"/>
              </p:cNvSpPr>
              <p:nvPr/>
            </p:nvSpPr>
            <p:spPr>
              <a:xfrm>
                <a:off x="1171678" y="1569856"/>
                <a:ext cx="8910797" cy="3552191"/>
              </a:xfrm>
              <a:prstGeom prst="rect">
                <a:avLst/>
              </a:prstGeom>
              <a:blipFill>
                <a:blip r:embed="rId3"/>
                <a:stretch>
                  <a:fillRect l="-616" t="-1031" r="-1231" b="-172"/>
                </a:stretch>
              </a:blipFill>
            </p:spPr>
            <p:txBody>
              <a:bodyPr/>
              <a:lstStyle/>
              <a:p>
                <a:r>
                  <a:rPr lang="zh-CN" altLang="en-US">
                    <a:noFill/>
                  </a:rPr>
                  <a:t> </a:t>
                </a:r>
              </a:p>
            </p:txBody>
          </p:sp>
        </mc:Fallback>
      </mc:AlternateContent>
    </p:spTree>
    <p:extLst>
      <p:ext uri="{BB962C8B-B14F-4D97-AF65-F5344CB8AC3E}">
        <p14:creationId xmlns:p14="http://schemas.microsoft.com/office/powerpoint/2010/main" val="1131573670"/>
      </p:ext>
    </p:extLst>
  </p:cSld>
  <p:clrMapOvr>
    <a:masterClrMapping/>
  </p:clrMapOvr>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6076</TotalTime>
  <Words>10323</Words>
  <Application>Microsoft Office PowerPoint</Application>
  <PresentationFormat>宽屏</PresentationFormat>
  <Paragraphs>220</Paragraphs>
  <Slides>18</Slides>
  <Notes>18</Notes>
  <HiddenSlides>0</HiddenSlides>
  <MMClips>0</MMClips>
  <ScaleCrop>false</ScaleCrop>
  <HeadingPairs>
    <vt:vector size="6" baseType="variant">
      <vt:variant>
        <vt:lpstr>已用的字体</vt:lpstr>
      </vt:variant>
      <vt:variant>
        <vt:i4>8</vt:i4>
      </vt:variant>
      <vt:variant>
        <vt:lpstr>主题</vt:lpstr>
      </vt:variant>
      <vt:variant>
        <vt:i4>1</vt:i4>
      </vt:variant>
      <vt:variant>
        <vt:lpstr>幻灯片标题</vt:lpstr>
      </vt:variant>
      <vt:variant>
        <vt:i4>18</vt:i4>
      </vt:variant>
    </vt:vector>
  </HeadingPairs>
  <TitlesOfParts>
    <vt:vector size="27" baseType="lpstr">
      <vt:lpstr>等线</vt:lpstr>
      <vt:lpstr>等线 Light</vt:lpstr>
      <vt:lpstr>楷体</vt:lpstr>
      <vt:lpstr>Arial</vt:lpstr>
      <vt:lpstr>Bell MT</vt:lpstr>
      <vt:lpstr>Calibri</vt:lpstr>
      <vt:lpstr>Cambria Math</vt:lpstr>
      <vt:lpstr>Wingdings</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YM Y</dc:creator>
  <cp:lastModifiedBy>YM Y</cp:lastModifiedBy>
  <cp:revision>542</cp:revision>
  <dcterms:created xsi:type="dcterms:W3CDTF">2024-10-14T01:41:04Z</dcterms:created>
  <dcterms:modified xsi:type="dcterms:W3CDTF">2026-08-23T10:56:23Z</dcterms:modified>
</cp:coreProperties>
</file>