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67" r:id="rId4"/>
    <p:sldId id="266" r:id="rId5"/>
    <p:sldId id="284" r:id="rId6"/>
    <p:sldId id="268" r:id="rId7"/>
    <p:sldId id="279" r:id="rId8"/>
    <p:sldId id="269" r:id="rId9"/>
    <p:sldId id="274" r:id="rId10"/>
    <p:sldId id="270" r:id="rId11"/>
    <p:sldId id="283" r:id="rId12"/>
    <p:sldId id="280" r:id="rId13"/>
    <p:sldId id="285" r:id="rId14"/>
    <p:sldId id="291" r:id="rId15"/>
    <p:sldId id="293" r:id="rId16"/>
    <p:sldId id="287" r:id="rId17"/>
    <p:sldId id="258" r:id="rId18"/>
    <p:sldId id="289" r:id="rId19"/>
    <p:sldId id="290" r:id="rId20"/>
    <p:sldId id="29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CD6590-1F75-402C-A953-8087D5120F92}">
          <p14:sldIdLst>
            <p14:sldId id="256"/>
            <p14:sldId id="265"/>
            <p14:sldId id="267"/>
            <p14:sldId id="266"/>
            <p14:sldId id="284"/>
            <p14:sldId id="268"/>
            <p14:sldId id="279"/>
            <p14:sldId id="269"/>
            <p14:sldId id="274"/>
            <p14:sldId id="270"/>
            <p14:sldId id="283"/>
            <p14:sldId id="280"/>
            <p14:sldId id="285"/>
            <p14:sldId id="291"/>
            <p14:sldId id="293"/>
            <p14:sldId id="287"/>
            <p14:sldId id="258"/>
            <p14:sldId id="289"/>
            <p14:sldId id="290"/>
          </p14:sldIdLst>
        </p14:section>
        <p14:section name="retired" id="{56E614FA-3C4F-4BD6-BDF5-3E7C4F1E3831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58"/>
    <p:restoredTop sz="94666"/>
  </p:normalViewPr>
  <p:slideViewPr>
    <p:cSldViewPr snapToGrid="0">
      <p:cViewPr varScale="1">
        <p:scale>
          <a:sx n="128" d="100"/>
          <a:sy n="128" d="100"/>
        </p:scale>
        <p:origin x="3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2B52E-1F42-954F-A095-D89DB11020CA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53E12-53BE-0C4F-BBE3-2A5F1A627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48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A53E12-53BE-0C4F-BBE3-2A5F1A6277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3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A778-D8A1-7757-9D4B-CE3C9DAEC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5BDBDA-5158-F95C-47B6-C0CAED19C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938AF-77B7-7CAD-C971-D681744E5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2DADE-D5CD-1433-2311-704FC0D7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06931-C484-7C20-8EC6-37BC8793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30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78681-C20E-EC1C-2F7B-B25FC7B19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E2755-405D-1E74-F82F-D33EAF32A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EEDB5-1B5F-6651-365B-0055A10E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8B952-96B5-6B31-2615-29772B085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DE4EE-2198-91C7-4022-39EDA9597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02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2F229-03C6-88FE-0B03-0E544A364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D39A1-0319-6CFA-E396-ABBB803E4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578C3-AD95-201E-E58C-C9BE2521E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F9FFC-BFE5-992E-7284-1BE0F9CC0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9D9FD-2014-3BB9-3491-07C5BD78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2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FD512-6941-BDB9-6A77-F4FA8233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5C652-2EF9-8D0E-AB4E-17730572D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B0F71-C38A-C2E9-8B20-07EC74D84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2E2048-8DE1-3010-1BE7-919A058A0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06AC4-6DBB-5289-9F9C-6DEC26DD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DEF57-79AB-0ED9-A3F7-9F37DC46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0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C6CD7-4917-5D47-7D1F-DBAE630F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1A3F6-0B43-E8CF-51F6-2A56F2E85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85898-A32B-7472-7D1C-4C282550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27CCD5-5F87-47C9-FD5D-87649BD07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A54C92-70EA-8926-CFF6-940E017B6E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E18CE3-2FE9-1BD3-0958-30E357F07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2DEC54-82F8-B0E7-77D3-F6E7955A3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FE840F-C152-DE8E-FFED-FC553C248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0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D6E6-9AD9-2FC3-5C91-23F1FF5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2A5D72-CEB9-FC35-975E-3F24C6B4B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CE8123-E013-C45D-B66A-A17E2B7D1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DBD4B-D722-606C-74B0-C236DC4B6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5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CD25F6-1AC0-D134-0083-3F410CCA9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CC2A56-45C8-53E1-780E-B2439B043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07507-DC92-4E10-475C-2DEAF8C67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5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9B25B-E257-88E9-49D1-F473B5FBB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CACB-5D5C-DAE3-0BCA-C0396624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118F5-149D-33DB-59BC-8D175F533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FC135-F731-9B01-D871-DBCEA75DA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34EAC-FC21-0A99-792E-F5579D9E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7482C-37D8-B68B-BCD6-765CF3633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0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C2BA-4768-CA0D-CD35-C7B3805D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79BD8A-717A-F1C1-DAB5-E72A1C694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71388-EF5B-7E24-F8D2-5D4CD6FD4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5F8CA-8E8F-0D1F-92E6-121268893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D4343-F0EF-6634-6131-26479E684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35BD55-8876-EC25-8FA8-6050AC65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2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8F1BB-7580-23A5-E531-B7454733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10EC8-425E-BE21-3564-CDF244DC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86DA0-2249-7FAA-0B56-E60A428BF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D21B8-3EB5-86D8-E2DF-095D36BA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06998-8E10-C170-4191-EF65F0543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5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326EC6-DC69-8593-5C5E-DAEC8B059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E0BE9-56A5-13A2-55AC-A100663EC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A3E6C-968B-5DA6-39EF-30015BA5B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5E675-0510-C761-612B-6244CE3C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C9169-2D6C-2EF0-A5D3-1130DF5DF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514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149FA6-85C4-6E00-2C04-61D794FA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93927-B9AF-23D8-00D2-5729BEB45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864C0-AC3B-1EB0-F776-517B1DBE60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D9CC01-E49B-D74E-AE5B-29C97F20FE3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E6B0E-088D-BA51-A5DC-43FDE8655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2E64C-B3F8-87B4-F58C-AA96AB456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39306B-EA84-8841-92B4-6A14D6836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3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7.png"/><Relationship Id="rId7" Type="http://schemas.openxmlformats.org/officeDocument/2006/relationships/image" Target="../media/image1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1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7.png"/><Relationship Id="rId7" Type="http://schemas.openxmlformats.org/officeDocument/2006/relationships/image" Target="../media/image1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1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0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7.png"/><Relationship Id="rId7" Type="http://schemas.openxmlformats.org/officeDocument/2006/relationships/image" Target="../media/image1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1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11" Type="http://schemas.openxmlformats.org/officeDocument/2006/relationships/image" Target="../media/image43.png"/><Relationship Id="rId10" Type="http://schemas.openxmlformats.org/officeDocument/2006/relationships/image" Target="../media/image42.png"/><Relationship Id="rId4" Type="http://schemas.openxmlformats.org/officeDocument/2006/relationships/image" Target="../media/image40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9FFE-3B14-DC8A-F83C-F3731E0A9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789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Background-Induced Forces from Quadratically Coupled Ultralight Dark Matter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2B0E48-E04C-9C30-0469-99851FBEC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4587"/>
            <a:ext cx="9144000" cy="22555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Presenter: Hailin Xu</a:t>
            </a:r>
          </a:p>
          <a:p>
            <a:r>
              <a:rPr lang="en-US" dirty="0"/>
              <a:t>Thomas Bouley</a:t>
            </a:r>
            <a:r>
              <a:rPr lang="en-US" baseline="30000" dirty="0"/>
              <a:t>3</a:t>
            </a:r>
            <a:r>
              <a:rPr lang="en-US" dirty="0"/>
              <a:t>, </a:t>
            </a:r>
            <a:r>
              <a:rPr lang="en-US" dirty="0" err="1"/>
              <a:t>Xucheng</a:t>
            </a:r>
            <a:r>
              <a:rPr lang="en-US" dirty="0"/>
              <a:t> Gan</a:t>
            </a:r>
            <a:r>
              <a:rPr lang="en-US" baseline="30000" dirty="0"/>
              <a:t>2</a:t>
            </a:r>
            <a:r>
              <a:rPr lang="en-US" dirty="0"/>
              <a:t>, Hailin Xu</a:t>
            </a:r>
            <a:r>
              <a:rPr lang="en-US" baseline="30000" dirty="0"/>
              <a:t>1</a:t>
            </a:r>
            <a:r>
              <a:rPr lang="en-US" dirty="0"/>
              <a:t>, and Tien-Tien Yu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sz="1700" i="1" baseline="30000" dirty="0"/>
              <a:t>1</a:t>
            </a:r>
            <a:r>
              <a:rPr lang="en-US" sz="1700" i="1" dirty="0"/>
              <a:t>Tsung-Dao Lee Institute, Shanghai Jiao Tong University, Shanghai, China</a:t>
            </a:r>
          </a:p>
          <a:p>
            <a:r>
              <a:rPr lang="en-US" sz="1700" i="1" baseline="30000" dirty="0"/>
              <a:t>2</a:t>
            </a:r>
            <a:r>
              <a:rPr lang="en-US" sz="1700" i="1" dirty="0"/>
              <a:t>Deutsches </a:t>
            </a:r>
            <a:r>
              <a:rPr lang="en-US" sz="1700" i="1" dirty="0" err="1"/>
              <a:t>Elektronen</a:t>
            </a:r>
            <a:r>
              <a:rPr lang="en-US" sz="1700" i="1" dirty="0"/>
              <a:t>-Synchrotron DESY, Hamburg, Germany</a:t>
            </a:r>
          </a:p>
          <a:p>
            <a:r>
              <a:rPr lang="en-US" sz="1700" i="1" baseline="30000" dirty="0"/>
              <a:t>3</a:t>
            </a:r>
            <a:r>
              <a:rPr lang="en-US" sz="1700" i="1" dirty="0"/>
              <a:t>University of Oregon, Eugene, USA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4B78F6-5979-53A0-86F3-F43F610880AB}"/>
              </a:ext>
            </a:extLst>
          </p:cNvPr>
          <p:cNvSpPr txBox="1"/>
          <p:nvPr/>
        </p:nvSpPr>
        <p:spPr>
          <a:xfrm>
            <a:off x="3048000" y="32003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arxiv</a:t>
            </a:r>
            <a:r>
              <a:rPr lang="en-US" dirty="0"/>
              <a:t>: 2606.28481</a:t>
            </a:r>
          </a:p>
        </p:txBody>
      </p:sp>
    </p:spTree>
    <p:extLst>
      <p:ext uri="{BB962C8B-B14F-4D97-AF65-F5344CB8AC3E}">
        <p14:creationId xmlns:p14="http://schemas.microsoft.com/office/powerpoint/2010/main" val="257161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AA2C-789C-57C1-FDDB-AA6146E4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25" y="-89451"/>
            <a:ext cx="10515600" cy="1325563"/>
          </a:xfrm>
        </p:spPr>
        <p:txBody>
          <a:bodyPr/>
          <a:lstStyle/>
          <a:p>
            <a:r>
              <a:rPr lang="en-US" altLang="zh-CN" dirty="0"/>
              <a:t>Ultralight</a:t>
            </a:r>
            <a:r>
              <a:rPr lang="zh-CN" altLang="en-US" dirty="0"/>
              <a:t> </a:t>
            </a:r>
            <a:r>
              <a:rPr lang="en-US" altLang="zh-CN" dirty="0"/>
              <a:t>Dark</a:t>
            </a:r>
            <a:r>
              <a:rPr lang="zh-CN" altLang="en-US" dirty="0"/>
              <a:t> </a:t>
            </a:r>
            <a:r>
              <a:rPr lang="en-US" altLang="zh-CN" dirty="0"/>
              <a:t>Matter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C69BD-56FE-0999-2447-18842AADBD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</a:blip>
          <a:stretch>
            <a:fillRect/>
          </a:stretch>
        </p:blipFill>
        <p:spPr>
          <a:xfrm>
            <a:off x="1617619" y="1236112"/>
            <a:ext cx="9115806" cy="3345655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150D83-D554-E2A4-EB5F-47DA1D0B4F8D}"/>
              </a:ext>
            </a:extLst>
          </p:cNvPr>
          <p:cNvSpPr txBox="1"/>
          <p:nvPr/>
        </p:nvSpPr>
        <p:spPr>
          <a:xfrm>
            <a:off x="2315818" y="4837058"/>
            <a:ext cx="73251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Below keV: bosonic DM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consider ultralight scalar DM, coupled to SM field constants that results in EP violation / fifth force </a:t>
            </a:r>
            <a:r>
              <a:rPr lang="en-US" sz="2400" dirty="0" err="1"/>
              <a:t>phenos</a:t>
            </a:r>
            <a:r>
              <a:rPr lang="en-US" sz="24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75980-C75D-C073-4ADE-29B2F5EDC0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0339"/>
          <a:stretch>
            <a:fillRect/>
          </a:stretch>
        </p:blipFill>
        <p:spPr>
          <a:xfrm>
            <a:off x="1617619" y="1236111"/>
            <a:ext cx="2703860" cy="3345655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847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F53ED-5083-9997-B8C1-E7C2C82E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48" y="-25011"/>
            <a:ext cx="10515600" cy="1325563"/>
          </a:xfrm>
        </p:spPr>
        <p:txBody>
          <a:bodyPr/>
          <a:lstStyle/>
          <a:p>
            <a:r>
              <a:rPr lang="en-US" altLang="zh-CN" dirty="0"/>
              <a:t>Quadratically</a:t>
            </a:r>
            <a:r>
              <a:rPr lang="zh-CN" altLang="en-US" dirty="0"/>
              <a:t> </a:t>
            </a:r>
            <a:r>
              <a:rPr lang="en-US" altLang="zh-CN" dirty="0"/>
              <a:t>Coupled ULDM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B50281-41E7-7FE5-DC0B-51F3813245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46617" y="2559463"/>
                <a:ext cx="10288675" cy="978741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US" dirty="0"/>
                  <a:t>Implement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symmetry (inv under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)</a:t>
                </a:r>
              </a:p>
              <a:p>
                <a:pPr algn="ctr"/>
                <a:endParaRPr lang="en-US" b="0" dirty="0">
                  <a:ea typeface="Cambria Math" panose="02040503050406030204" pitchFamily="18" charset="0"/>
                </a:endParaRPr>
              </a:p>
              <a:p>
                <a:pPr algn="ctr"/>
                <a:endParaRPr lang="en-US" b="0" dirty="0">
                  <a:ea typeface="Cambria Math" panose="02040503050406030204" pitchFamily="18" charset="0"/>
                </a:endParaRP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B50281-41E7-7FE5-DC0B-51F3813245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6617" y="2559463"/>
                <a:ext cx="10288675" cy="978741"/>
              </a:xfrm>
              <a:blipFill>
                <a:blip r:embed="rId2"/>
                <a:stretch>
                  <a:fillRect t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DC1E23D-AF37-3E79-4D96-767CC5E7B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629" y="1459576"/>
            <a:ext cx="10051663" cy="978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912694-5ED4-C88D-8A1F-30D18ADC1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72" y="3637593"/>
            <a:ext cx="11744364" cy="8187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5EA4F1-0EB1-3878-393D-E8D4CFACF1D3}"/>
                  </a:ext>
                </a:extLst>
              </p:cNvPr>
              <p:cNvSpPr txBox="1"/>
              <p:nvPr/>
            </p:nvSpPr>
            <p:spPr>
              <a:xfrm>
                <a:off x="1183629" y="4498942"/>
                <a:ext cx="604211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Fundamental constants varies, but different atoms (Z, A) have different binding energies, nuclear or electron compositions, so they respond differently to the scalar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5EA4F1-0EB1-3878-393D-E8D4CFACF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629" y="4498942"/>
                <a:ext cx="6042119" cy="1569660"/>
              </a:xfrm>
              <a:prstGeom prst="rect">
                <a:avLst/>
              </a:prstGeom>
              <a:blipFill>
                <a:blip r:embed="rId5"/>
                <a:stretch>
                  <a:fillRect l="-1681" t="-3200" r="-63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>
            <a:extLst>
              <a:ext uri="{FF2B5EF4-FFF2-40B4-BE49-F238E27FC236}">
                <a16:creationId xmlns:a16="http://schemas.microsoft.com/office/drawing/2014/main" id="{7C62E20F-405A-C2E6-96F5-0036000464E4}"/>
              </a:ext>
            </a:extLst>
          </p:cNvPr>
          <p:cNvSpPr/>
          <p:nvPr/>
        </p:nvSpPr>
        <p:spPr>
          <a:xfrm>
            <a:off x="7474227" y="5109837"/>
            <a:ext cx="815008" cy="3478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524B5-8B85-750F-6A9F-3EF400E24FD3}"/>
              </a:ext>
            </a:extLst>
          </p:cNvPr>
          <p:cNvSpPr txBox="1"/>
          <p:nvPr/>
        </p:nvSpPr>
        <p:spPr>
          <a:xfrm>
            <a:off x="8812373" y="4991384"/>
            <a:ext cx="2367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EP violation!</a:t>
            </a:r>
          </a:p>
        </p:txBody>
      </p:sp>
    </p:spTree>
    <p:extLst>
      <p:ext uri="{BB962C8B-B14F-4D97-AF65-F5344CB8AC3E}">
        <p14:creationId xmlns:p14="http://schemas.microsoft.com/office/powerpoint/2010/main" val="127005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1F20D7-9614-7649-AB70-FC80FE55B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800" y="2208782"/>
            <a:ext cx="3082519" cy="710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20D5C5-7176-3E54-8FE4-F521E2568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102" y="2228340"/>
            <a:ext cx="2518594" cy="7052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A486C0-AEAD-B71B-079B-DE909F20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52" y="57785"/>
            <a:ext cx="10515600" cy="1325563"/>
          </a:xfrm>
        </p:spPr>
        <p:txBody>
          <a:bodyPr/>
          <a:lstStyle/>
          <a:p>
            <a:r>
              <a:rPr lang="en-US" dirty="0"/>
              <a:t>Matter Effect for DM from macroscopic 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6F02A7-4470-D664-8ACF-D24969E4938F}"/>
                  </a:ext>
                </a:extLst>
              </p:cNvPr>
              <p:cNvSpPr txBox="1"/>
              <p:nvPr/>
            </p:nvSpPr>
            <p:spPr>
              <a:xfrm>
                <a:off x="4416481" y="1257453"/>
                <a:ext cx="3398146" cy="8404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16F02A7-4470-D664-8ACF-D24969E49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481" y="1257453"/>
                <a:ext cx="3398146" cy="840423"/>
              </a:xfrm>
              <a:prstGeom prst="rect">
                <a:avLst/>
              </a:prstGeom>
              <a:blipFill>
                <a:blip r:embed="rId4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0055D25-5E43-C080-3C92-8EB8503BFD9F}"/>
              </a:ext>
            </a:extLst>
          </p:cNvPr>
          <p:cNvSpPr txBox="1"/>
          <p:nvPr/>
        </p:nvSpPr>
        <p:spPr>
          <a:xfrm>
            <a:off x="7133834" y="3154073"/>
            <a:ext cx="356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macroscopic objects: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A2C4CC-4803-9543-57E8-9212A89FCDAD}"/>
              </a:ext>
            </a:extLst>
          </p:cNvPr>
          <p:cNvCxnSpPr>
            <a:cxnSpLocks/>
          </p:cNvCxnSpPr>
          <p:nvPr/>
        </p:nvCxnSpPr>
        <p:spPr>
          <a:xfrm flipH="1">
            <a:off x="6095999" y="3215473"/>
            <a:ext cx="0" cy="33963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687289-8797-C577-8A48-7BC8239537E5}"/>
                  </a:ext>
                </a:extLst>
              </p:cNvPr>
              <p:cNvSpPr txBox="1"/>
              <p:nvPr/>
            </p:nvSpPr>
            <p:spPr>
              <a:xfrm>
                <a:off x="2294813" y="3215473"/>
                <a:ext cx="15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DM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687289-8797-C577-8A48-7BC823953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813" y="3215473"/>
                <a:ext cx="1500219" cy="461665"/>
              </a:xfrm>
              <a:prstGeom prst="rect">
                <a:avLst/>
              </a:prstGeom>
              <a:blipFill>
                <a:blip r:embed="rId5"/>
                <a:stretch>
                  <a:fillRect l="-5833" t="-7895" r="-50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99D138B5-584A-658C-D51D-873B46C29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987" y="3679712"/>
            <a:ext cx="2492358" cy="739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CD0D3D-4BA1-EFC2-8765-294EA91BE00F}"/>
                  </a:ext>
                </a:extLst>
              </p:cNvPr>
              <p:cNvSpPr txBox="1"/>
              <p:nvPr/>
            </p:nvSpPr>
            <p:spPr>
              <a:xfrm>
                <a:off x="6550834" y="4589799"/>
                <a:ext cx="49591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Background force due to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field’s presence!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CD0D3D-4BA1-EFC2-8765-294EA91BE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834" y="4589799"/>
                <a:ext cx="4959163" cy="369332"/>
              </a:xfrm>
              <a:prstGeom prst="rect">
                <a:avLst/>
              </a:prstGeom>
              <a:blipFill>
                <a:blip r:embed="rId7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1AC50B6-7A4E-22B6-2071-761855470C6B}"/>
              </a:ext>
            </a:extLst>
          </p:cNvPr>
          <p:cNvSpPr txBox="1"/>
          <p:nvPr/>
        </p:nvSpPr>
        <p:spPr>
          <a:xfrm>
            <a:off x="847411" y="4444154"/>
            <a:ext cx="455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matter-induced scalar mass, inside object 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27BC568-7A0B-0B58-EC66-C5EF45714CF8}"/>
              </a:ext>
            </a:extLst>
          </p:cNvPr>
          <p:cNvCxnSpPr>
            <a:cxnSpLocks/>
          </p:cNvCxnSpPr>
          <p:nvPr/>
        </p:nvCxnSpPr>
        <p:spPr>
          <a:xfrm flipH="1">
            <a:off x="4283501" y="1989700"/>
            <a:ext cx="784888" cy="313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DD0F500-E2B2-73BB-C9FD-F30174464599}"/>
              </a:ext>
            </a:extLst>
          </p:cNvPr>
          <p:cNvCxnSpPr>
            <a:cxnSpLocks/>
          </p:cNvCxnSpPr>
          <p:nvPr/>
        </p:nvCxnSpPr>
        <p:spPr>
          <a:xfrm>
            <a:off x="7306750" y="1909967"/>
            <a:ext cx="812743" cy="383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38727E8-710B-8ADB-8C2A-D51C7A535BBE}"/>
                  </a:ext>
                </a:extLst>
              </p:cNvPr>
              <p:cNvSpPr txBox="1"/>
              <p:nvPr/>
            </p:nvSpPr>
            <p:spPr>
              <a:xfrm>
                <a:off x="0" y="5101177"/>
                <a:ext cx="61093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 field re-distribution due to SM matter presence!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38727E8-710B-8ADB-8C2A-D51C7A535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01177"/>
                <a:ext cx="6109398" cy="369332"/>
              </a:xfrm>
              <a:prstGeom prst="rect">
                <a:avLst/>
              </a:prstGeom>
              <a:blipFill>
                <a:blip r:embed="rId8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7ACFF05B-5D72-27BF-1F04-1BA9AE041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9975" y="3744857"/>
            <a:ext cx="2740882" cy="70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7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E6B77-FEDE-A6A6-80D0-C1EE59DAC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C0D10-183F-FB7C-FD54-32233E55B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800" y="2208782"/>
            <a:ext cx="3082519" cy="710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717B18-3B4D-4F0C-9CAD-B85BC6236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102" y="2228340"/>
            <a:ext cx="2518594" cy="7052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98B1A8-6FDB-A8BF-EB85-0E249364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52" y="57785"/>
            <a:ext cx="10515600" cy="1325563"/>
          </a:xfrm>
        </p:spPr>
        <p:txBody>
          <a:bodyPr/>
          <a:lstStyle/>
          <a:p>
            <a:r>
              <a:rPr lang="en-US" dirty="0"/>
              <a:t>Matter Effect for DM from macroscopic SM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139B8-BECB-5B6E-9C6B-3F59F71D13CF}"/>
              </a:ext>
            </a:extLst>
          </p:cNvPr>
          <p:cNvSpPr txBox="1"/>
          <p:nvPr/>
        </p:nvSpPr>
        <p:spPr>
          <a:xfrm>
            <a:off x="7133834" y="3154073"/>
            <a:ext cx="356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macroscopic objects: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55CBBA-562D-50AE-204A-039E9F13F362}"/>
              </a:ext>
            </a:extLst>
          </p:cNvPr>
          <p:cNvCxnSpPr>
            <a:cxnSpLocks/>
          </p:cNvCxnSpPr>
          <p:nvPr/>
        </p:nvCxnSpPr>
        <p:spPr>
          <a:xfrm flipH="1">
            <a:off x="6095999" y="3215473"/>
            <a:ext cx="0" cy="33963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3A4D4B-A4B6-1C0A-3AF5-43DCC14AA223}"/>
                  </a:ext>
                </a:extLst>
              </p:cNvPr>
              <p:cNvSpPr txBox="1"/>
              <p:nvPr/>
            </p:nvSpPr>
            <p:spPr>
              <a:xfrm>
                <a:off x="2294813" y="3215473"/>
                <a:ext cx="15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DM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3A4D4B-A4B6-1C0A-3AF5-43DCC14AA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813" y="3215473"/>
                <a:ext cx="1500219" cy="461665"/>
              </a:xfrm>
              <a:prstGeom prst="rect">
                <a:avLst/>
              </a:prstGeom>
              <a:blipFill>
                <a:blip r:embed="rId5"/>
                <a:stretch>
                  <a:fillRect l="-5833" t="-7895" r="-50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C45C9913-B80C-1A82-39D0-049FD1BEB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987" y="3679712"/>
            <a:ext cx="2492358" cy="739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FA19CD-81E8-6387-D35C-C009416B96E3}"/>
                  </a:ext>
                </a:extLst>
              </p:cNvPr>
              <p:cNvSpPr txBox="1"/>
              <p:nvPr/>
            </p:nvSpPr>
            <p:spPr>
              <a:xfrm>
                <a:off x="6550834" y="4589799"/>
                <a:ext cx="49591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Background force due to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field’s presence!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0FA19CD-81E8-6387-D35C-C009416B9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834" y="4589799"/>
                <a:ext cx="4959163" cy="369332"/>
              </a:xfrm>
              <a:prstGeom prst="rect">
                <a:avLst/>
              </a:prstGeom>
              <a:blipFill>
                <a:blip r:embed="rId7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A582D92D-902B-EC37-F8B7-F467B7E8DFC1}"/>
              </a:ext>
            </a:extLst>
          </p:cNvPr>
          <p:cNvSpPr txBox="1"/>
          <p:nvPr/>
        </p:nvSpPr>
        <p:spPr>
          <a:xfrm>
            <a:off x="847411" y="4444154"/>
            <a:ext cx="455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matter-induced scalar mass, inside object 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D16EC69-63F9-C580-5147-5237C5CD6D3E}"/>
              </a:ext>
            </a:extLst>
          </p:cNvPr>
          <p:cNvCxnSpPr>
            <a:cxnSpLocks/>
          </p:cNvCxnSpPr>
          <p:nvPr/>
        </p:nvCxnSpPr>
        <p:spPr>
          <a:xfrm flipH="1">
            <a:off x="4283501" y="1989700"/>
            <a:ext cx="784888" cy="313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7D9A75-8F3D-31F4-BA10-4314CF76BE0F}"/>
              </a:ext>
            </a:extLst>
          </p:cNvPr>
          <p:cNvCxnSpPr>
            <a:cxnSpLocks/>
          </p:cNvCxnSpPr>
          <p:nvPr/>
        </p:nvCxnSpPr>
        <p:spPr>
          <a:xfrm>
            <a:off x="7306750" y="1909967"/>
            <a:ext cx="812743" cy="383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18669C7-1D96-B8C1-3077-60D06755A50A}"/>
                  </a:ext>
                </a:extLst>
              </p:cNvPr>
              <p:cNvSpPr txBox="1"/>
              <p:nvPr/>
            </p:nvSpPr>
            <p:spPr>
              <a:xfrm>
                <a:off x="0" y="5101177"/>
                <a:ext cx="61093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 field re-distribution due to SM matter presence!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18669C7-1D96-B8C1-3077-60D06755A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01177"/>
                <a:ext cx="6109398" cy="369332"/>
              </a:xfrm>
              <a:prstGeom prst="rect">
                <a:avLst/>
              </a:prstGeom>
              <a:blipFill>
                <a:blip r:embed="rId8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90290B57-E4E5-26D6-D9E0-9C1AA5534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9975" y="3744857"/>
            <a:ext cx="2740882" cy="7015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121235-D891-7DBC-7C70-ED9A3170072A}"/>
              </a:ext>
            </a:extLst>
          </p:cNvPr>
          <p:cNvSpPr/>
          <p:nvPr/>
        </p:nvSpPr>
        <p:spPr>
          <a:xfrm>
            <a:off x="6453051" y="3154073"/>
            <a:ext cx="5242560" cy="2036236"/>
          </a:xfrm>
          <a:prstGeom prst="rect">
            <a:avLst/>
          </a:prstGeom>
          <a:solidFill>
            <a:schemeClr val="bg2">
              <a:lumMod val="90000"/>
              <a:alpha val="8466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6A4257-8658-6A84-E248-8AEF27EA828C}"/>
                  </a:ext>
                </a:extLst>
              </p:cNvPr>
              <p:cNvSpPr txBox="1"/>
              <p:nvPr/>
            </p:nvSpPr>
            <p:spPr>
              <a:xfrm>
                <a:off x="4416481" y="1257453"/>
                <a:ext cx="3398146" cy="8404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6A4257-8658-6A84-E248-8AEF27EA82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481" y="1257453"/>
                <a:ext cx="3398146" cy="840423"/>
              </a:xfrm>
              <a:prstGeom prst="rect">
                <a:avLst/>
              </a:prstGeom>
              <a:blipFill>
                <a:blip r:embed="rId7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449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AC560-B44C-09BC-9725-5A32F7644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117" y="128520"/>
            <a:ext cx="10515600" cy="1325563"/>
          </a:xfrm>
        </p:spPr>
        <p:txBody>
          <a:bodyPr/>
          <a:lstStyle/>
          <a:p>
            <a:r>
              <a:rPr lang="en-US" dirty="0" err="1"/>
              <a:t>Blowin</a:t>
            </a:r>
            <a:r>
              <a:rPr lang="en-US" dirty="0"/>
              <a:t>' In the (DM) Wind </a:t>
            </a:r>
          </a:p>
        </p:txBody>
      </p:sp>
      <p:pic>
        <p:nvPicPr>
          <p:cNvPr id="4" name="Picture 3" descr="Cartoon Earth Planet Images – Browse 295,736 Stock Photos ...">
            <a:extLst>
              <a:ext uri="{FF2B5EF4-FFF2-40B4-BE49-F238E27FC236}">
                <a16:creationId xmlns:a16="http://schemas.microsoft.com/office/drawing/2014/main" id="{9F3FAAF7-0623-50A6-2627-A40505E4E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586" y="2519625"/>
            <a:ext cx="2695470" cy="269547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50E004-BB8E-23DD-B565-7EA4464D9811}"/>
              </a:ext>
            </a:extLst>
          </p:cNvPr>
          <p:cNvCxnSpPr/>
          <p:nvPr/>
        </p:nvCxnSpPr>
        <p:spPr>
          <a:xfrm>
            <a:off x="800519" y="2720174"/>
            <a:ext cx="1326382" cy="331596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AEC8AB-E816-FC93-EFA2-6A76CE4A3787}"/>
              </a:ext>
            </a:extLst>
          </p:cNvPr>
          <p:cNvCxnSpPr>
            <a:cxnSpLocks/>
          </p:cNvCxnSpPr>
          <p:nvPr/>
        </p:nvCxnSpPr>
        <p:spPr>
          <a:xfrm>
            <a:off x="684963" y="3217568"/>
            <a:ext cx="1326382" cy="331596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71AA599-C61C-D968-D777-AC6B42E512C2}"/>
              </a:ext>
            </a:extLst>
          </p:cNvPr>
          <p:cNvCxnSpPr>
            <a:cxnSpLocks/>
          </p:cNvCxnSpPr>
          <p:nvPr/>
        </p:nvCxnSpPr>
        <p:spPr>
          <a:xfrm flipV="1">
            <a:off x="684963" y="3930529"/>
            <a:ext cx="1326382" cy="281512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09CF25-8223-A621-A706-D60DA08C64F2}"/>
              </a:ext>
            </a:extLst>
          </p:cNvPr>
          <p:cNvCxnSpPr>
            <a:cxnSpLocks/>
          </p:cNvCxnSpPr>
          <p:nvPr/>
        </p:nvCxnSpPr>
        <p:spPr>
          <a:xfrm flipV="1">
            <a:off x="902259" y="4543637"/>
            <a:ext cx="1261486" cy="416795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9B0675-80D6-B387-095F-2C9EC5F64F41}"/>
              </a:ext>
            </a:extLst>
          </p:cNvPr>
          <p:cNvCxnSpPr>
            <a:cxnSpLocks/>
          </p:cNvCxnSpPr>
          <p:nvPr/>
        </p:nvCxnSpPr>
        <p:spPr>
          <a:xfrm flipH="1" flipV="1">
            <a:off x="3828001" y="4610519"/>
            <a:ext cx="449875" cy="208398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363E37-99AA-D793-58F1-D241D3A6FE4E}"/>
              </a:ext>
            </a:extLst>
          </p:cNvPr>
          <p:cNvCxnSpPr>
            <a:cxnSpLocks/>
          </p:cNvCxnSpPr>
          <p:nvPr/>
        </p:nvCxnSpPr>
        <p:spPr>
          <a:xfrm flipH="1">
            <a:off x="3886615" y="3760597"/>
            <a:ext cx="489441" cy="0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8A7C77B-04C9-4594-6534-E46074104507}"/>
              </a:ext>
            </a:extLst>
          </p:cNvPr>
          <p:cNvCxnSpPr>
            <a:cxnSpLocks/>
          </p:cNvCxnSpPr>
          <p:nvPr/>
        </p:nvCxnSpPr>
        <p:spPr>
          <a:xfrm flipH="1">
            <a:off x="3788435" y="2761114"/>
            <a:ext cx="489441" cy="299121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5BA9631-7B77-7207-CD53-22716A378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854" y="2761114"/>
            <a:ext cx="6273800" cy="774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7DCA2A1-B86E-D8B2-FE66-9CA6D24D1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3002" y="2523738"/>
            <a:ext cx="186065" cy="2414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BCF1C7-B51C-6189-C360-3BAE81D20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14" y="3349176"/>
            <a:ext cx="186065" cy="2414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8DA0EBA-4C3B-A040-5932-B438405C6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3002" y="4414525"/>
            <a:ext cx="186065" cy="2414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36AD242-F469-5E4B-69CF-2CB715A08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4845" y="2587049"/>
            <a:ext cx="186065" cy="24148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2975BAB-12E4-90AA-8954-21C0F979F2E4}"/>
              </a:ext>
            </a:extLst>
          </p:cNvPr>
          <p:cNvSpPr txBox="1"/>
          <p:nvPr/>
        </p:nvSpPr>
        <p:spPr>
          <a:xfrm>
            <a:off x="2624220" y="5468783"/>
            <a:ext cx="3512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DM wind ‘average’ momentum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D5E62A3-EC5F-7624-8631-79E54AEE89B1}"/>
              </a:ext>
            </a:extLst>
          </p:cNvPr>
          <p:cNvCxnSpPr>
            <a:cxnSpLocks/>
          </p:cNvCxnSpPr>
          <p:nvPr/>
        </p:nvCxnSpPr>
        <p:spPr>
          <a:xfrm flipV="1">
            <a:off x="1486328" y="5414364"/>
            <a:ext cx="1110323" cy="0"/>
          </a:xfrm>
          <a:prstGeom prst="straightConnector1">
            <a:avLst/>
          </a:prstGeom>
          <a:ln w="12700"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42423DD-2D4A-8AE1-7E1F-7C36FAF6138B}"/>
              </a:ext>
            </a:extLst>
          </p:cNvPr>
          <p:cNvCxnSpPr>
            <a:cxnSpLocks/>
          </p:cNvCxnSpPr>
          <p:nvPr/>
        </p:nvCxnSpPr>
        <p:spPr>
          <a:xfrm flipH="1">
            <a:off x="1355681" y="1527327"/>
            <a:ext cx="838209" cy="0"/>
          </a:xfrm>
          <a:prstGeom prst="straightConnector1">
            <a:avLst/>
          </a:prstGeom>
          <a:ln w="12700">
            <a:prstDash val="dash"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52EFEE0-D3FC-47DD-DD67-7D7408B6BB7B}"/>
              </a:ext>
            </a:extLst>
          </p:cNvPr>
          <p:cNvSpPr txBox="1"/>
          <p:nvPr/>
        </p:nvSpPr>
        <p:spPr>
          <a:xfrm>
            <a:off x="2341266" y="1349022"/>
            <a:ext cx="3041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Earth moving in the galaxy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AB52F2-F2E3-E40F-2525-66FEC87119D2}"/>
              </a:ext>
            </a:extLst>
          </p:cNvPr>
          <p:cNvSpPr txBox="1"/>
          <p:nvPr/>
        </p:nvSpPr>
        <p:spPr>
          <a:xfrm>
            <a:off x="5938575" y="2183146"/>
            <a:ext cx="2624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 the Earth frame: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CE315A1-E93F-EBD6-C202-1089FD07ECCC}"/>
                  </a:ext>
                </a:extLst>
              </p:cNvPr>
              <p:cNvSpPr txBox="1"/>
              <p:nvPr/>
            </p:nvSpPr>
            <p:spPr>
              <a:xfrm>
                <a:off x="1303747" y="1728692"/>
                <a:ext cx="14151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238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km/s</a:t>
                </a:r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CE315A1-E93F-EBD6-C202-1089FD07E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747" y="1728692"/>
                <a:ext cx="1415196" cy="276999"/>
              </a:xfrm>
              <a:prstGeom prst="rect">
                <a:avLst/>
              </a:prstGeom>
              <a:blipFill>
                <a:blip r:embed="rId6"/>
                <a:stretch>
                  <a:fillRect l="-3540" t="-27273" r="-8850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02C99EF-578E-FA2F-9935-AF1CB0B93B94}"/>
                  </a:ext>
                </a:extLst>
              </p:cNvPr>
              <p:cNvSpPr txBox="1"/>
              <p:nvPr/>
            </p:nvSpPr>
            <p:spPr>
              <a:xfrm>
                <a:off x="1372004" y="5518152"/>
                <a:ext cx="1144159" cy="301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 smtClean="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02C99EF-578E-FA2F-9935-AF1CB0B93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004" y="5518152"/>
                <a:ext cx="1144159" cy="301749"/>
              </a:xfrm>
              <a:prstGeom prst="rect">
                <a:avLst/>
              </a:prstGeom>
              <a:blipFill>
                <a:blip r:embed="rId7"/>
                <a:stretch>
                  <a:fillRect l="-5495" r="-1099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66AF30A-85AC-08F2-BBE8-89758B1F3F93}"/>
              </a:ext>
            </a:extLst>
          </p:cNvPr>
          <p:cNvCxnSpPr>
            <a:cxnSpLocks/>
          </p:cNvCxnSpPr>
          <p:nvPr/>
        </p:nvCxnSpPr>
        <p:spPr>
          <a:xfrm flipV="1">
            <a:off x="10511414" y="3337872"/>
            <a:ext cx="129790" cy="1106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16A7599-4DFF-0F40-59C0-530F5EA19241}"/>
              </a:ext>
            </a:extLst>
          </p:cNvPr>
          <p:cNvSpPr txBox="1"/>
          <p:nvPr/>
        </p:nvSpPr>
        <p:spPr>
          <a:xfrm>
            <a:off x="9670639" y="4495751"/>
            <a:ext cx="1976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 escape velocity of the galaxy 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D0BC65E-B59C-6FAF-A5AD-653E8808446A}"/>
              </a:ext>
            </a:extLst>
          </p:cNvPr>
          <p:cNvCxnSpPr>
            <a:cxnSpLocks/>
          </p:cNvCxnSpPr>
          <p:nvPr/>
        </p:nvCxnSpPr>
        <p:spPr>
          <a:xfrm flipH="1" flipV="1">
            <a:off x="7250601" y="3038534"/>
            <a:ext cx="285663" cy="1496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C6A406C-D359-BB2C-BB36-2CEAAA72D135}"/>
              </a:ext>
            </a:extLst>
          </p:cNvPr>
          <p:cNvSpPr txBox="1"/>
          <p:nvPr/>
        </p:nvSpPr>
        <p:spPr>
          <a:xfrm>
            <a:off x="6579781" y="4559714"/>
            <a:ext cx="2441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number density of DM w/ energy density of 0.3 GeV / cm</a:t>
            </a:r>
            <a:r>
              <a:rPr lang="en-US" baseline="30000" dirty="0"/>
              <a:t>3</a:t>
            </a:r>
            <a:endParaRPr lang="en-US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BB7CEE1-1C7F-1D0A-CC4A-CBE0A21444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6400" y="538733"/>
            <a:ext cx="462734" cy="46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55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B65A1-2CB4-D0F2-F6B9-F2BD26072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1F919B-7BC5-FC67-D9C5-03462E4731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95791" y="819839"/>
            <a:ext cx="3389840" cy="34930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28610D0-E78D-C92B-EB67-AB024253904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65166" y="139231"/>
                <a:ext cx="10515600" cy="963938"/>
              </a:xfrm>
            </p:spPr>
            <p:txBody>
              <a:bodyPr/>
              <a:lstStyle/>
              <a:p>
                <a:r>
                  <a:rPr lang="en-US" dirty="0"/>
                  <a:t>ULDM Scattered by the Earth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28610D0-E78D-C92B-EB67-AB02425390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5166" y="139231"/>
                <a:ext cx="10515600" cy="963938"/>
              </a:xfrm>
              <a:blipFill>
                <a:blip r:embed="rId3"/>
                <a:stretch>
                  <a:fillRect l="-2292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E8B49B6-08D2-D501-84EB-CFFF7B18A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565" y="3872960"/>
            <a:ext cx="4162195" cy="858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D47263-D614-1E9F-3CE2-0BD9FD6348F3}"/>
                  </a:ext>
                </a:extLst>
              </p:cNvPr>
              <p:cNvSpPr txBox="1"/>
              <p:nvPr/>
            </p:nvSpPr>
            <p:spPr>
              <a:xfrm>
                <a:off x="706369" y="2461835"/>
                <a:ext cx="711036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System is symmetric w/ </a:t>
                </a:r>
                <a:r>
                  <a:rPr lang="zh-CN" altLang="en-US" sz="2400" dirty="0"/>
                  <a:t> 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(direction of DM wind)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field profile to be expanded: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D47263-D614-1E9F-3CE2-0BD9FD634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369" y="2461835"/>
                <a:ext cx="7110362" cy="1200329"/>
              </a:xfrm>
              <a:prstGeom prst="rect">
                <a:avLst/>
              </a:prstGeom>
              <a:blipFill>
                <a:blip r:embed="rId5"/>
                <a:stretch>
                  <a:fillRect l="-1248" t="-3125" b="-1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165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E0FDE99-3F3B-D653-B989-5A7F148CE6D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65166" y="109414"/>
                <a:ext cx="10515600" cy="963938"/>
              </a:xfrm>
            </p:spPr>
            <p:txBody>
              <a:bodyPr/>
              <a:lstStyle/>
              <a:p>
                <a:r>
                  <a:rPr lang="en-US" dirty="0"/>
                  <a:t>ULDM Scattered by the Earth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⊕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E0FDE99-3F3B-D653-B989-5A7F148CE6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5166" y="109414"/>
                <a:ext cx="10515600" cy="963938"/>
              </a:xfrm>
              <a:blipFill>
                <a:blip r:embed="rId2"/>
                <a:stretch>
                  <a:fillRect l="-2377" t="-5696" b="-17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1A211F2-36EF-8F9B-D81D-E22B3655B7F9}"/>
              </a:ext>
            </a:extLst>
          </p:cNvPr>
          <p:cNvSpPr txBox="1"/>
          <p:nvPr/>
        </p:nvSpPr>
        <p:spPr>
          <a:xfrm>
            <a:off x="841868" y="2701007"/>
            <a:ext cx="6339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a mono-chromatic wave, in the NR limit: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09173-D5BB-FDC8-BC8D-9C31D664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672" y="2044475"/>
            <a:ext cx="2015684" cy="467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064C24-5EE9-33A4-9702-5977F9A38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934" y="3162672"/>
            <a:ext cx="3213159" cy="6305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350A1B-CF67-EAA8-9A03-C0AFC643E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824" y="4394676"/>
            <a:ext cx="3224127" cy="7164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2D534E-68CB-5E97-9BCF-D7BD77EDCE06}"/>
              </a:ext>
            </a:extLst>
          </p:cNvPr>
          <p:cNvSpPr txBox="1"/>
          <p:nvPr/>
        </p:nvSpPr>
        <p:spPr>
          <a:xfrm>
            <a:off x="841868" y="3861704"/>
            <a:ext cx="3353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Schrödinger equation: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152EC76-8630-A63C-7A32-1817604B3A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68" y="5186935"/>
            <a:ext cx="3964464" cy="90004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033CCE6-A217-DAD2-0AFD-90BC5DA1C93E}"/>
              </a:ext>
            </a:extLst>
          </p:cNvPr>
          <p:cNvGrpSpPr>
            <a:grpSpLocks noChangeAspect="1"/>
          </p:cNvGrpSpPr>
          <p:nvPr/>
        </p:nvGrpSpPr>
        <p:grpSpPr>
          <a:xfrm>
            <a:off x="5579387" y="1942567"/>
            <a:ext cx="2070163" cy="614032"/>
            <a:chOff x="6284131" y="1361074"/>
            <a:chExt cx="2492358" cy="73925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697C149-0CE0-990F-2472-25664AB36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84131" y="1361074"/>
              <a:ext cx="2492358" cy="73925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E0BF9D3-3BF3-D0F6-48E9-C1CC96016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" t="19187" r="18495"/>
            <a:stretch/>
          </p:blipFill>
          <p:spPr>
            <a:xfrm>
              <a:off x="6806927" y="1730703"/>
              <a:ext cx="155266" cy="14625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18D2285-5B2C-146E-B244-341C799F6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" t="19187" r="18495"/>
            <a:stretch/>
          </p:blipFill>
          <p:spPr>
            <a:xfrm>
              <a:off x="7636442" y="1730703"/>
              <a:ext cx="155266" cy="14625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49AA2E3-C446-E753-E273-AC55234A9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" t="19187" r="18495"/>
            <a:stretch/>
          </p:blipFill>
          <p:spPr>
            <a:xfrm>
              <a:off x="8311567" y="1573831"/>
              <a:ext cx="155266" cy="146252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60860C4-EFFF-08A8-D822-2A3173E421BD}"/>
              </a:ext>
            </a:extLst>
          </p:cNvPr>
          <p:cNvSpPr txBox="1"/>
          <p:nvPr/>
        </p:nvSpPr>
        <p:spPr>
          <a:xfrm>
            <a:off x="841868" y="1398723"/>
            <a:ext cx="4263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Klein-Gordon equation: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560F857-786F-458A-1FE9-0A6970D983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2622" y="4752913"/>
            <a:ext cx="4284193" cy="900040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F11899B3-4933-6B1D-2357-2FADCDFBF21F}"/>
              </a:ext>
            </a:extLst>
          </p:cNvPr>
          <p:cNvSpPr/>
          <p:nvPr/>
        </p:nvSpPr>
        <p:spPr>
          <a:xfrm>
            <a:off x="5420364" y="5081590"/>
            <a:ext cx="892732" cy="242685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F9C3B5-6171-0E83-951C-463DC8EC372D}"/>
              </a:ext>
            </a:extLst>
          </p:cNvPr>
          <p:cNvSpPr txBox="1"/>
          <p:nvPr/>
        </p:nvSpPr>
        <p:spPr>
          <a:xfrm>
            <a:off x="6693086" y="4278575"/>
            <a:ext cx="3353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partial-wave solution: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D96D01F-4712-8C49-9EDD-C685D096D3DC}"/>
              </a:ext>
            </a:extLst>
          </p:cNvPr>
          <p:cNvSpPr/>
          <p:nvPr/>
        </p:nvSpPr>
        <p:spPr>
          <a:xfrm>
            <a:off x="9443022" y="5374476"/>
            <a:ext cx="667382" cy="4571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B39AE-C47B-F7DE-0B5D-902E49DD681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60414" y="1749648"/>
            <a:ext cx="2257696" cy="233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62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B43A-62C5-FB0F-379B-6CF3085E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54" y="60672"/>
            <a:ext cx="10515600" cy="892732"/>
          </a:xfrm>
        </p:spPr>
        <p:txBody>
          <a:bodyPr/>
          <a:lstStyle/>
          <a:p>
            <a:r>
              <a:rPr lang="en-US" dirty="0"/>
              <a:t>Phase Space Average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831D48-1FA1-1101-3822-1010A1ABB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273" y="2019693"/>
            <a:ext cx="3978681" cy="7175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2A31F0-5B4E-2DCE-5682-9BE5BE999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638" y="3165632"/>
            <a:ext cx="4576333" cy="5650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561D824-93C7-0713-B33C-D6C3F58AFB6C}"/>
              </a:ext>
            </a:extLst>
          </p:cNvPr>
          <p:cNvSpPr txBox="1"/>
          <p:nvPr/>
        </p:nvSpPr>
        <p:spPr>
          <a:xfrm>
            <a:off x="769520" y="1468533"/>
            <a:ext cx="6660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average over time and phase-space distribution: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679716-C8B7-7973-032F-B232D1D67990}"/>
              </a:ext>
            </a:extLst>
          </p:cNvPr>
          <p:cNvSpPr txBox="1"/>
          <p:nvPr/>
        </p:nvSpPr>
        <p:spPr>
          <a:xfrm>
            <a:off x="769520" y="2720735"/>
            <a:ext cx="51823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with: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222ABF6-DCEE-AE50-068D-C7BC9617C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703" y="743072"/>
            <a:ext cx="3519426" cy="358400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B96B4BC-40A9-EEF5-FA59-5A17285BEAAF}"/>
              </a:ext>
            </a:extLst>
          </p:cNvPr>
          <p:cNvGrpSpPr/>
          <p:nvPr/>
        </p:nvGrpSpPr>
        <p:grpSpPr>
          <a:xfrm>
            <a:off x="3860446" y="4648397"/>
            <a:ext cx="4097016" cy="741070"/>
            <a:chOff x="3860446" y="4648397"/>
            <a:chExt cx="4097016" cy="7410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2885D99-B66C-0E13-AE66-CFDA2294A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90053" b="71397"/>
            <a:stretch>
              <a:fillRect/>
            </a:stretch>
          </p:blipFill>
          <p:spPr>
            <a:xfrm>
              <a:off x="3860446" y="4743159"/>
              <a:ext cx="700673" cy="61117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03B54FA-A476-215E-C9FC-494B30B8D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5659"/>
            <a:stretch>
              <a:fillRect/>
            </a:stretch>
          </p:blipFill>
          <p:spPr>
            <a:xfrm>
              <a:off x="4541241" y="4648397"/>
              <a:ext cx="3416221" cy="7410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8248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643D8-E7C3-6F50-C21D-BBEA5262C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10" y="268113"/>
            <a:ext cx="10515600" cy="1325563"/>
          </a:xfrm>
        </p:spPr>
        <p:txBody>
          <a:bodyPr/>
          <a:lstStyle/>
          <a:p>
            <a:r>
              <a:rPr lang="en-US" dirty="0"/>
              <a:t>Multipole Expansion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5FAD38-DCE3-4655-A317-2DD78CDE5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58" y="1672906"/>
            <a:ext cx="5635490" cy="40419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DE5D98-572E-7ACC-69BE-4955191C8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84" y="1593676"/>
            <a:ext cx="6009731" cy="484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19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ABA05-8443-87EC-CF1A-31D8CC6F9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AA00A-E0AC-642A-351B-7A1D721F7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800" y="2208782"/>
            <a:ext cx="3082519" cy="7106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D9486C-AF9F-AA3A-BCB6-1D63AA3DC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102" y="2228340"/>
            <a:ext cx="2518594" cy="7052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554435-8603-16E9-BA9D-FA962DD86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52" y="57785"/>
            <a:ext cx="10515600" cy="1325563"/>
          </a:xfrm>
        </p:spPr>
        <p:txBody>
          <a:bodyPr/>
          <a:lstStyle/>
          <a:p>
            <a:r>
              <a:rPr lang="en-US" dirty="0"/>
              <a:t>Matter Effect for DM from macroscopic SM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93551D-F234-3EED-35D5-5524AFED08F2}"/>
              </a:ext>
            </a:extLst>
          </p:cNvPr>
          <p:cNvSpPr txBox="1"/>
          <p:nvPr/>
        </p:nvSpPr>
        <p:spPr>
          <a:xfrm>
            <a:off x="7133834" y="3154073"/>
            <a:ext cx="3562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macroscopic objects: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A12BC-187B-67B7-DCD5-821BD3B1FDBE}"/>
              </a:ext>
            </a:extLst>
          </p:cNvPr>
          <p:cNvCxnSpPr>
            <a:cxnSpLocks/>
          </p:cNvCxnSpPr>
          <p:nvPr/>
        </p:nvCxnSpPr>
        <p:spPr>
          <a:xfrm flipH="1">
            <a:off x="6095999" y="3215473"/>
            <a:ext cx="0" cy="33963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AF3334-915C-73B2-EBD0-E2E4702EC0BD}"/>
                  </a:ext>
                </a:extLst>
              </p:cNvPr>
              <p:cNvSpPr txBox="1"/>
              <p:nvPr/>
            </p:nvSpPr>
            <p:spPr>
              <a:xfrm>
                <a:off x="2294813" y="3215473"/>
                <a:ext cx="15002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DM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AF3334-915C-73B2-EBD0-E2E4702EC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813" y="3215473"/>
                <a:ext cx="1500219" cy="461665"/>
              </a:xfrm>
              <a:prstGeom prst="rect">
                <a:avLst/>
              </a:prstGeom>
              <a:blipFill>
                <a:blip r:embed="rId5"/>
                <a:stretch>
                  <a:fillRect l="-5833" t="-7895" r="-500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7E005AD-7CE6-E5C4-8CDD-14B2C748A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4987" y="3679712"/>
            <a:ext cx="2492358" cy="739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B22F38-0D6B-51DF-227E-B09891A15FDD}"/>
                  </a:ext>
                </a:extLst>
              </p:cNvPr>
              <p:cNvSpPr txBox="1"/>
              <p:nvPr/>
            </p:nvSpPr>
            <p:spPr>
              <a:xfrm>
                <a:off x="6550834" y="4589799"/>
                <a:ext cx="49591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Background force due to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field’s presence!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1B22F38-0D6B-51DF-227E-B09891A15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834" y="4589799"/>
                <a:ext cx="4959163" cy="369332"/>
              </a:xfrm>
              <a:prstGeom prst="rect">
                <a:avLst/>
              </a:prstGeom>
              <a:blipFill>
                <a:blip r:embed="rId7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EF2598C2-C8A6-3F60-A2BC-9DA22057D9A4}"/>
              </a:ext>
            </a:extLst>
          </p:cNvPr>
          <p:cNvSpPr txBox="1"/>
          <p:nvPr/>
        </p:nvSpPr>
        <p:spPr>
          <a:xfrm>
            <a:off x="847411" y="4444154"/>
            <a:ext cx="455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matter-induced scalar mass, inside object 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E00EC6-4467-F70B-9C95-9770F1A1A2F3}"/>
              </a:ext>
            </a:extLst>
          </p:cNvPr>
          <p:cNvCxnSpPr>
            <a:cxnSpLocks/>
          </p:cNvCxnSpPr>
          <p:nvPr/>
        </p:nvCxnSpPr>
        <p:spPr>
          <a:xfrm flipH="1">
            <a:off x="4283501" y="1989700"/>
            <a:ext cx="784888" cy="313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964BB3-7D33-85E3-0AA5-A0A0CCEC95F8}"/>
              </a:ext>
            </a:extLst>
          </p:cNvPr>
          <p:cNvCxnSpPr>
            <a:cxnSpLocks/>
          </p:cNvCxnSpPr>
          <p:nvPr/>
        </p:nvCxnSpPr>
        <p:spPr>
          <a:xfrm>
            <a:off x="7306750" y="1909967"/>
            <a:ext cx="812743" cy="383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6E838FE-B0FB-F5F4-84A7-D663747D5EC9}"/>
                  </a:ext>
                </a:extLst>
              </p:cNvPr>
              <p:cNvSpPr txBox="1"/>
              <p:nvPr/>
            </p:nvSpPr>
            <p:spPr>
              <a:xfrm>
                <a:off x="0" y="5101177"/>
                <a:ext cx="61093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 field re-distribution due to SM matter presence!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6E838FE-B0FB-F5F4-84A7-D663747D5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01177"/>
                <a:ext cx="6109398" cy="369332"/>
              </a:xfrm>
              <a:prstGeom prst="rect">
                <a:avLst/>
              </a:prstGeom>
              <a:blipFill>
                <a:blip r:embed="rId8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8716B97-9547-1A2B-D16C-6ABDFA4D19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9975" y="3744857"/>
            <a:ext cx="2740882" cy="7015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3135DC2-8EFA-98C1-87E1-8288A11FEB48}"/>
              </a:ext>
            </a:extLst>
          </p:cNvPr>
          <p:cNvSpPr/>
          <p:nvPr/>
        </p:nvSpPr>
        <p:spPr>
          <a:xfrm>
            <a:off x="426720" y="3215473"/>
            <a:ext cx="5242560" cy="2385074"/>
          </a:xfrm>
          <a:prstGeom prst="rect">
            <a:avLst/>
          </a:prstGeom>
          <a:solidFill>
            <a:schemeClr val="bg2">
              <a:lumMod val="90000"/>
              <a:alpha val="8466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0B6300-4B59-2284-92FB-1DF1E3720276}"/>
                  </a:ext>
                </a:extLst>
              </p:cNvPr>
              <p:cNvSpPr txBox="1"/>
              <p:nvPr/>
            </p:nvSpPr>
            <p:spPr>
              <a:xfrm>
                <a:off x="4416481" y="1257453"/>
                <a:ext cx="3398146" cy="8404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int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pl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SM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0B6300-4B59-2284-92FB-1DF1E3720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481" y="1257453"/>
                <a:ext cx="3398146" cy="840423"/>
              </a:xfrm>
              <a:prstGeom prst="rect">
                <a:avLst/>
              </a:prstGeom>
              <a:blipFill>
                <a:blip r:embed="rId7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582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07AAD-077D-370E-8FCE-B7C0EF5B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35" y="-69074"/>
            <a:ext cx="10515600" cy="1325563"/>
          </a:xfrm>
        </p:spPr>
        <p:txBody>
          <a:bodyPr/>
          <a:lstStyle/>
          <a:p>
            <a:r>
              <a:rPr lang="en-US" dirty="0"/>
              <a:t>Background Force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2EC6A6-951B-45A5-E7B3-4C6F865139E9}"/>
              </a:ext>
            </a:extLst>
          </p:cNvPr>
          <p:cNvSpPr txBox="1"/>
          <p:nvPr/>
        </p:nvSpPr>
        <p:spPr>
          <a:xfrm>
            <a:off x="1512103" y="1844075"/>
            <a:ext cx="9973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From scalar-induced potential, its gradient introduces background force/acceleration on macroscopic objects.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D4CA5-66EF-E188-A40B-17B2317812C0}"/>
              </a:ext>
            </a:extLst>
          </p:cNvPr>
          <p:cNvSpPr txBox="1"/>
          <p:nvPr/>
        </p:nvSpPr>
        <p:spPr>
          <a:xfrm>
            <a:off x="1512102" y="3922251"/>
            <a:ext cx="997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decomposition to radial and tangential: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4006F-B6FE-48B9-4508-1F1F52D16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87" y="2822545"/>
            <a:ext cx="5035825" cy="773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BCB426-5FA4-CF76-9E66-929E7FBA7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641" y="4483504"/>
            <a:ext cx="5706717" cy="94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8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749E-F7EB-D895-1987-C3E44399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12" y="12751"/>
            <a:ext cx="10515600" cy="1325563"/>
          </a:xfrm>
        </p:spPr>
        <p:txBody>
          <a:bodyPr/>
          <a:lstStyle/>
          <a:p>
            <a:r>
              <a:rPr lang="en-US" dirty="0"/>
              <a:t>MICROSCOPE</a:t>
            </a:r>
          </a:p>
        </p:txBody>
      </p:sp>
      <p:pic>
        <p:nvPicPr>
          <p:cNvPr id="1026" name="Picture 2" descr="The Microscope Satellite and the Equivalence Principle - Laboratoire  Kastler Brossel">
            <a:extLst>
              <a:ext uri="{FF2B5EF4-FFF2-40B4-BE49-F238E27FC236}">
                <a16:creationId xmlns:a16="http://schemas.microsoft.com/office/drawing/2014/main" id="{4B6556DC-D7B8-3F3C-4FAB-5D1795963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4" r="12641" b="-26"/>
          <a:stretch/>
        </p:blipFill>
        <p:spPr bwMode="auto">
          <a:xfrm>
            <a:off x="4125952" y="325531"/>
            <a:ext cx="858870" cy="56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46CAF4-274F-33AD-84D8-5E757A66C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18" y="1647394"/>
            <a:ext cx="3062281" cy="2880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AD6C6F-11CD-B5C6-A58F-F148C901EDA7}"/>
              </a:ext>
            </a:extLst>
          </p:cNvPr>
          <p:cNvSpPr txBox="1"/>
          <p:nvPr/>
        </p:nvSpPr>
        <p:spPr>
          <a:xfrm>
            <a:off x="477224" y="4527396"/>
            <a:ext cx="5557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EP-test from April 25, 2016 to October 16, 2018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7CE8FD-865B-DFAF-8F44-011FE8279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176" y="1707231"/>
            <a:ext cx="2753026" cy="2760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BF3766-6141-6FD2-5FCC-7AFB9BE1AD63}"/>
                  </a:ext>
                </a:extLst>
              </p:cNvPr>
              <p:cNvSpPr txBox="1"/>
              <p:nvPr/>
            </p:nvSpPr>
            <p:spPr>
              <a:xfrm>
                <a:off x="6792434" y="2258595"/>
                <a:ext cx="482929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Pair of test masses – coaxial cylinders of Ti (outer) and Pt (inner) alloys.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Observable: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along X-axis, at the EP frequency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BF3766-6141-6FD2-5FCC-7AFB9BE1A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434" y="2258595"/>
                <a:ext cx="4829296" cy="2677656"/>
              </a:xfrm>
              <a:prstGeom prst="rect">
                <a:avLst/>
              </a:prstGeom>
              <a:blipFill>
                <a:blip r:embed="rId5"/>
                <a:stretch>
                  <a:fillRect l="-1575" t="-2370" r="-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9697AD05-2B0C-436E-E8EE-882C83B048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4830" y="4523739"/>
            <a:ext cx="1733431" cy="7133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0FA4B8-ACAA-22E8-36F6-27108F737F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7524" y="5180366"/>
            <a:ext cx="4384659" cy="6215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7A7D5B-F121-FD5D-3232-78C6982797CB}"/>
                  </a:ext>
                </a:extLst>
              </p:cNvPr>
              <p:cNvSpPr txBox="1"/>
              <p:nvPr/>
            </p:nvSpPr>
            <p:spPr>
              <a:xfrm>
                <a:off x="6792434" y="1064491"/>
                <a:ext cx="4829296" cy="1285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Motion: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orbit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around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Earth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spin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         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by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itself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7A7D5B-F121-FD5D-3232-78C698279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434" y="1064491"/>
                <a:ext cx="4829296" cy="1285480"/>
              </a:xfrm>
              <a:prstGeom prst="rect">
                <a:avLst/>
              </a:prstGeom>
              <a:blipFill>
                <a:blip r:embed="rId8"/>
                <a:stretch>
                  <a:fillRect l="-1575" t="-143564" b="-180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7650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atellite_kinematics_V2">
            <a:hlinkClick r:id="" action="ppaction://media"/>
            <a:extLst>
              <a:ext uri="{FF2B5EF4-FFF2-40B4-BE49-F238E27FC236}">
                <a16:creationId xmlns:a16="http://schemas.microsoft.com/office/drawing/2014/main" id="{1C8D450E-B2D6-482C-CE80-78DE17F5CA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368" y="1047205"/>
            <a:ext cx="5127172" cy="5127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7EE2B3-7754-CFFA-C78E-C3159A1D5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44" y="12080"/>
            <a:ext cx="10515600" cy="1325563"/>
          </a:xfrm>
        </p:spPr>
        <p:txBody>
          <a:bodyPr/>
          <a:lstStyle/>
          <a:p>
            <a:r>
              <a:rPr lang="en-US" dirty="0"/>
              <a:t>Along X-axis, at the EP Frequency?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0DE342-4C01-8CA9-D1CD-5A366BC2078A}"/>
                  </a:ext>
                </a:extLst>
              </p:cNvPr>
              <p:cNvSpPr txBox="1"/>
              <p:nvPr/>
            </p:nvSpPr>
            <p:spPr>
              <a:xfrm>
                <a:off x="128833" y="5230589"/>
                <a:ext cx="5283767" cy="1336776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: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/>
                  <a:t>,  orbital plane &gt;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sub>
                    </m:sSub>
                  </m:oMath>
                </a14:m>
                <a:r>
                  <a:rPr lang="en-US" sz="1600" dirty="0"/>
                  <a:t>: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𝐫</m:t>
                    </m:r>
                  </m:oMath>
                </a14:m>
                <a:r>
                  <a:rPr lang="en-US" sz="1600" dirty="0"/>
                  <a:t>&gt;</a:t>
                </a:r>
              </a:p>
              <a:p>
                <a:pPr algn="ctr"/>
                <a:endParaRPr lang="en-US" sz="1600" dirty="0"/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1" i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</m:acc>
                  </m:oMath>
                </a14:m>
                <a:r>
                  <a:rPr lang="en-US" sz="1600" dirty="0"/>
                  <a:t>, </a:t>
                </a:r>
                <a:r>
                  <a:rPr lang="en-US" sz="16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1" i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𝐘</m:t>
                        </m:r>
                      </m:e>
                    </m:acc>
                  </m:oMath>
                </a14:m>
                <a:r>
                  <a:rPr lang="en-US" sz="1600" dirty="0"/>
                  <a:t>,</a:t>
                </a:r>
                <a:r>
                  <a:rPr lang="en-US" sz="1600" b="1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1" i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 i="0" smtClean="0">
                            <a:latin typeface="Cambria Math" panose="02040503050406030204" pitchFamily="18" charset="0"/>
                          </a:rPr>
                          <m:t>𝐙</m:t>
                        </m:r>
                      </m:e>
                    </m:acc>
                  </m:oMath>
                </a14:m>
                <a:r>
                  <a:rPr lang="en-US" sz="1600" dirty="0"/>
                  <a:t>: instrument axis. </a:t>
                </a:r>
              </a:p>
              <a:p>
                <a:pPr algn="ctr"/>
                <a:r>
                  <a:rPr lang="en-US" sz="1600" dirty="0"/>
                  <a:t>The measurement focuses 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</m:ac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0DE342-4C01-8CA9-D1CD-5A366BC207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33" y="5230589"/>
                <a:ext cx="5283767" cy="1336776"/>
              </a:xfrm>
              <a:prstGeom prst="rect">
                <a:avLst/>
              </a:prstGeom>
              <a:blipFill>
                <a:blip r:embed="rId8"/>
                <a:stretch>
                  <a:fillRect t="-943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29E7E57D-4F28-E014-0388-460D6F3CF2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6857" y="4848814"/>
            <a:ext cx="4271928" cy="13255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6102AEF-A45D-92C8-9375-7B0FA961EAE0}"/>
                  </a:ext>
                </a:extLst>
              </p:cNvPr>
              <p:cNvSpPr txBox="1"/>
              <p:nvPr/>
            </p:nvSpPr>
            <p:spPr>
              <a:xfrm>
                <a:off x="5611968" y="1459075"/>
                <a:ext cx="5440345" cy="2687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/>
                  <a:t>MICROSCOPE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used instrument axis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𝐗</m:t>
                        </m:r>
                      </m:e>
                    </m:acc>
                  </m:oMath>
                </a14:m>
                <a:r>
                  <a:rPr lang="en-US" sz="2400" dirty="0"/>
                  <a:t>  to measure the centripetal acceleration difference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1" i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acc>
                  </m:oMath>
                </a14:m>
                <a:r>
                  <a:rPr lang="en-US" sz="2400" dirty="0"/>
                  <a:t>  between test masses.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If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1">
                            <a:latin typeface="Cambria Math" panose="02040503050406030204" pitchFamily="18" charset="0"/>
                          </a:rPr>
                          <m:t>𝐫</m:t>
                        </m:r>
                      </m:sub>
                    </m:sSub>
                  </m:oMath>
                </a14:m>
                <a:r>
                  <a:rPr lang="en-US" sz="2400" dirty="0"/>
                  <a:t>  does not vary during the orbit trajectory, then the measurement peaks at EP frequency: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6102AEF-A45D-92C8-9375-7B0FA961EA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968" y="1459075"/>
                <a:ext cx="5440345" cy="2687531"/>
              </a:xfrm>
              <a:prstGeom prst="rect">
                <a:avLst/>
              </a:prstGeom>
              <a:blipFill>
                <a:blip r:embed="rId10"/>
                <a:stretch>
                  <a:fillRect l="-1865" t="-1878" r="-2098"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791CA817-18AE-1A62-F127-285890DACD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462" y="4146606"/>
            <a:ext cx="3346718" cy="62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5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820E196-6D01-A6BA-0CD6-1AB1EF149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44" y="12080"/>
            <a:ext cx="10515600" cy="1142637"/>
          </a:xfrm>
        </p:spPr>
        <p:txBody>
          <a:bodyPr/>
          <a:lstStyle/>
          <a:p>
            <a:r>
              <a:rPr lang="en-US" dirty="0"/>
              <a:t>Along X-axis, All Frequencies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7CC32D-A843-1650-8B2A-B3480531F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121" y="1334425"/>
            <a:ext cx="5373757" cy="783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CEA743-C2DD-FA3C-E47A-E4A03DC6E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478" y="2991121"/>
            <a:ext cx="9154411" cy="13920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8E8057-72B4-E91E-677C-2C7A2494507C}"/>
              </a:ext>
            </a:extLst>
          </p:cNvPr>
          <p:cNvSpPr txBox="1"/>
          <p:nvPr/>
        </p:nvSpPr>
        <p:spPr>
          <a:xfrm>
            <a:off x="1143000" y="2297352"/>
            <a:ext cx="6783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Difference of acceleration along instrument X-axis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3DE6A5-2841-6DF8-024B-A1F63A1D8E46}"/>
                  </a:ext>
                </a:extLst>
              </p:cNvPr>
              <p:cNvSpPr txBox="1"/>
              <p:nvPr/>
            </p:nvSpPr>
            <p:spPr>
              <a:xfrm>
                <a:off x="2013700" y="4923410"/>
                <a:ext cx="816459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monopole term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 gives the signal with exactly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EP</m:t>
                        </m:r>
                      </m:sub>
                    </m:sSub>
                  </m:oMath>
                </a14:m>
                <a:r>
                  <a:rPr lang="en-US" sz="2400" dirty="0"/>
                  <a:t> in the frequency space,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while higher poles (L) gives sideband structures.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3DE6A5-2841-6DF8-024B-A1F63A1D8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700" y="4923410"/>
                <a:ext cx="8164597" cy="1200329"/>
              </a:xfrm>
              <a:prstGeom prst="rect">
                <a:avLst/>
              </a:prstGeom>
              <a:blipFill>
                <a:blip r:embed="rId4"/>
                <a:stretch>
                  <a:fillRect l="-932" t="-3125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E5CE61D-3894-4591-376B-3D3B06CA8433}"/>
              </a:ext>
            </a:extLst>
          </p:cNvPr>
          <p:cNvCxnSpPr>
            <a:cxnSpLocks/>
          </p:cNvCxnSpPr>
          <p:nvPr/>
        </p:nvCxnSpPr>
        <p:spPr>
          <a:xfrm flipH="1">
            <a:off x="4380155" y="4328296"/>
            <a:ext cx="461554" cy="614115"/>
          </a:xfrm>
          <a:prstGeom prst="straightConnector1">
            <a:avLst/>
          </a:prstGeom>
          <a:ln w="222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E55B15F3-E326-E1A1-0506-541F47AA4553}"/>
              </a:ext>
            </a:extLst>
          </p:cNvPr>
          <p:cNvSpPr/>
          <p:nvPr/>
        </p:nvSpPr>
        <p:spPr>
          <a:xfrm>
            <a:off x="3883252" y="4302037"/>
            <a:ext cx="2464526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68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B3A84-4ECE-DF5F-BC6B-080C19D37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6" y="-182041"/>
            <a:ext cx="10515600" cy="1325563"/>
          </a:xfrm>
        </p:spPr>
        <p:txBody>
          <a:bodyPr/>
          <a:lstStyle/>
          <a:p>
            <a:r>
              <a:rPr lang="en-US" dirty="0"/>
              <a:t>Signals: Frequency Band Structures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A1FBA-6D8B-8EB0-7F62-427356108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7" y="907458"/>
            <a:ext cx="8186045" cy="580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32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862C-4A55-F236-73EC-17A77448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05" y="-200297"/>
            <a:ext cx="10515600" cy="1325563"/>
          </a:xfrm>
        </p:spPr>
        <p:txBody>
          <a:bodyPr/>
          <a:lstStyle/>
          <a:p>
            <a:r>
              <a:rPr lang="en-US" dirty="0"/>
              <a:t>Constraints and Projections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CE1A0-F06B-D0C0-51AA-74B1DFAC7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61" y="837883"/>
            <a:ext cx="6931186" cy="59199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90B0B9-C63B-7126-73C9-2584A322CA89}"/>
                  </a:ext>
                </a:extLst>
              </p:cNvPr>
              <p:cNvSpPr txBox="1"/>
              <p:nvPr/>
            </p:nvSpPr>
            <p:spPr>
              <a:xfrm>
                <a:off x="7678744" y="2459504"/>
                <a:ext cx="416449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95%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C.L.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bound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/>
                  <a:t> analysis of 19 segments of observation.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Upper limit of the bound is from satellite screening.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90B0B9-C63B-7126-73C9-2584A322C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744" y="2459504"/>
                <a:ext cx="4164495" cy="1938992"/>
              </a:xfrm>
              <a:prstGeom prst="rect">
                <a:avLst/>
              </a:prstGeom>
              <a:blipFill>
                <a:blip r:embed="rId3"/>
                <a:stretch>
                  <a:fillRect l="-1824" t="-2597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659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8DC5F7-2622-4E6F-E02D-D7DA5B48A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75" y="724936"/>
            <a:ext cx="11180354" cy="62889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5E766B-C670-951A-D39C-7B9E67B9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8" y="-139146"/>
            <a:ext cx="10515600" cy="1325563"/>
          </a:xfrm>
        </p:spPr>
        <p:txBody>
          <a:bodyPr/>
          <a:lstStyle/>
          <a:p>
            <a:r>
              <a:rPr lang="en-US" dirty="0"/>
              <a:t>Other Couplings</a:t>
            </a:r>
          </a:p>
        </p:txBody>
      </p:sp>
    </p:spTree>
    <p:extLst>
      <p:ext uri="{BB962C8B-B14F-4D97-AF65-F5344CB8AC3E}">
        <p14:creationId xmlns:p14="http://schemas.microsoft.com/office/powerpoint/2010/main" val="4112787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BD21B-FB9E-E1CA-4BA1-BAAEBD6E2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69" y="0"/>
            <a:ext cx="10515600" cy="132556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395C9E-493D-474D-3F4F-C39DFA11C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2" y="1236457"/>
            <a:ext cx="7113105" cy="4001122"/>
          </a:xfrm>
          <a:prstGeom prst="rect">
            <a:avLst/>
          </a:prstGeom>
        </p:spPr>
      </p:pic>
      <p:pic>
        <p:nvPicPr>
          <p:cNvPr id="5" name="Picture 4" descr="Xucheng Gan (@XuchengG) / Posts / X">
            <a:extLst>
              <a:ext uri="{FF2B5EF4-FFF2-40B4-BE49-F238E27FC236}">
                <a16:creationId xmlns:a16="http://schemas.microsoft.com/office/drawing/2014/main" id="{DC9FE51C-C2B9-D2B0-F8B2-642FE8776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797" y="662782"/>
            <a:ext cx="1911454" cy="19114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E31A3B-A678-B54A-FDB6-B0F69BEAD30B}"/>
              </a:ext>
            </a:extLst>
          </p:cNvPr>
          <p:cNvSpPr txBox="1"/>
          <p:nvPr/>
        </p:nvSpPr>
        <p:spPr>
          <a:xfrm>
            <a:off x="7783080" y="2590687"/>
            <a:ext cx="1506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Xucheng</a:t>
            </a:r>
            <a:r>
              <a:rPr lang="en-US" dirty="0"/>
              <a:t> Gan</a:t>
            </a:r>
          </a:p>
          <a:p>
            <a:pPr algn="ctr"/>
            <a:r>
              <a:rPr lang="en-US" dirty="0"/>
              <a:t>DESY</a:t>
            </a:r>
          </a:p>
        </p:txBody>
      </p:sp>
      <p:pic>
        <p:nvPicPr>
          <p:cNvPr id="7" name="Picture 6" descr="Tien-Tien Yu (UO)">
            <a:extLst>
              <a:ext uri="{FF2B5EF4-FFF2-40B4-BE49-F238E27FC236}">
                <a16:creationId xmlns:a16="http://schemas.microsoft.com/office/drawing/2014/main" id="{358970AA-D5D1-CA7C-6E64-782AD5F566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181" b="15934"/>
          <a:stretch>
            <a:fillRect/>
          </a:stretch>
        </p:blipFill>
        <p:spPr>
          <a:xfrm>
            <a:off x="9827421" y="662781"/>
            <a:ext cx="1951930" cy="19114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CDAF6B-A1C7-E1E1-B32B-1001D79A5634}"/>
              </a:ext>
            </a:extLst>
          </p:cNvPr>
          <p:cNvSpPr txBox="1"/>
          <p:nvPr/>
        </p:nvSpPr>
        <p:spPr>
          <a:xfrm>
            <a:off x="10157671" y="2590687"/>
            <a:ext cx="136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Tien-Tien Yu</a:t>
            </a:r>
          </a:p>
          <a:p>
            <a:pPr algn="ctr"/>
            <a:r>
              <a:rPr lang="en-US" dirty="0"/>
              <a:t>UO</a:t>
            </a:r>
          </a:p>
        </p:txBody>
      </p:sp>
      <p:pic>
        <p:nvPicPr>
          <p:cNvPr id="9" name="Picture 8" descr="Tom Bouley | College of Arts and Sciences">
            <a:extLst>
              <a:ext uri="{FF2B5EF4-FFF2-40B4-BE49-F238E27FC236}">
                <a16:creationId xmlns:a16="http://schemas.microsoft.com/office/drawing/2014/main" id="{19414959-1581-AD32-8D43-F11BAA9313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006" b="14705"/>
          <a:stretch>
            <a:fillRect/>
          </a:stretch>
        </p:blipFill>
        <p:spPr>
          <a:xfrm>
            <a:off x="8864157" y="3328038"/>
            <a:ext cx="1758078" cy="19114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A04DC2-5EAD-F6AF-F3D6-2029C4EE16F0}"/>
              </a:ext>
            </a:extLst>
          </p:cNvPr>
          <p:cNvSpPr txBox="1"/>
          <p:nvPr/>
        </p:nvSpPr>
        <p:spPr>
          <a:xfrm>
            <a:off x="8656139" y="5239491"/>
            <a:ext cx="23425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Thomas Bouley</a:t>
            </a:r>
          </a:p>
          <a:p>
            <a:pPr algn="ctr"/>
            <a:r>
              <a:rPr lang="en-US" dirty="0"/>
              <a:t>UO &amp; Cincinnati State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D93640-2909-5D74-847F-06D4E4A5A924}"/>
              </a:ext>
            </a:extLst>
          </p:cNvPr>
          <p:cNvSpPr txBox="1"/>
          <p:nvPr/>
        </p:nvSpPr>
        <p:spPr>
          <a:xfrm>
            <a:off x="2433476" y="5298377"/>
            <a:ext cx="2204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Hailin Xu</a:t>
            </a:r>
          </a:p>
          <a:p>
            <a:pPr algn="ctr"/>
            <a:r>
              <a:rPr lang="en-US" dirty="0"/>
              <a:t>Adirondack Park, NY</a:t>
            </a:r>
          </a:p>
        </p:txBody>
      </p:sp>
    </p:spTree>
    <p:extLst>
      <p:ext uri="{BB962C8B-B14F-4D97-AF65-F5344CB8AC3E}">
        <p14:creationId xmlns:p14="http://schemas.microsoft.com/office/powerpoint/2010/main" val="1796839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C558B5-F1AE-BCC9-390F-CF2044EC4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09" y="785190"/>
            <a:ext cx="7639216" cy="545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46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7806</TotalTime>
  <Words>618</Words>
  <Application>Microsoft Macintosh PowerPoint</Application>
  <PresentationFormat>Widescreen</PresentationFormat>
  <Paragraphs>95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Cambria Math</vt:lpstr>
      <vt:lpstr>Office Theme</vt:lpstr>
      <vt:lpstr>Background-Induced Forces from Quadratically Coupled Ultralight Dark Matter</vt:lpstr>
      <vt:lpstr>Ultralight Dark Matter</vt:lpstr>
      <vt:lpstr>Quadratically Coupled ULDM</vt:lpstr>
      <vt:lpstr>Matter Effect for DM from macroscopic SM</vt:lpstr>
      <vt:lpstr>Matter Effect for DM from macroscopic SM</vt:lpstr>
      <vt:lpstr>Blowin' In the (DM) Wind </vt:lpstr>
      <vt:lpstr>ULDM Scattered by the Earth ⊕</vt:lpstr>
      <vt:lpstr>ULDM Scattered by the Earth ⊕</vt:lpstr>
      <vt:lpstr>Phase Space Average</vt:lpstr>
      <vt:lpstr>Multipole Expansion</vt:lpstr>
      <vt:lpstr>Matter Effect for DM from macroscopic SM</vt:lpstr>
      <vt:lpstr>Background Force</vt:lpstr>
      <vt:lpstr>MICROSCOPE</vt:lpstr>
      <vt:lpstr>Along X-axis, at the EP Frequency?</vt:lpstr>
      <vt:lpstr>Along X-axis, All Frequencies</vt:lpstr>
      <vt:lpstr>Signals: Frequency Band Structures</vt:lpstr>
      <vt:lpstr>Constraints and Projections</vt:lpstr>
      <vt:lpstr>Other Couplings</vt:lpstr>
      <vt:lpstr>Thank you!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Hailin Xu</dc:creator>
  <cp:lastModifiedBy>Hailin Xu</cp:lastModifiedBy>
  <cp:revision>50</cp:revision>
  <dcterms:created xsi:type="dcterms:W3CDTF">2026-08-05T06:44:22Z</dcterms:created>
  <dcterms:modified xsi:type="dcterms:W3CDTF">2026-08-24T03:59:40Z</dcterms:modified>
</cp:coreProperties>
</file>