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380" y="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[0:00–0:35] Good afternoon. I will discuss how a black-hole environment can become visible in gravitational waves, using two examples: ultralight boson clouds and accretion flows. I will finish with new, ongoing work with Jing-Ze Xu on tilted disks. The published papers and preprints are listed here. The Técnico and GRIT logos acknowledge where much of this research was carried out; they do not indicate my current employment, membership, or funding.</a:t>
            </a:r>
          </a:p>
          <a:p>
            <a:endParaRPr dirty="0"/>
          </a:p>
          <a:p>
            <a:r>
              <a:rPr dirty="0"/>
              <a:t>[Sources]</a:t>
            </a:r>
          </a:p>
          <a:p>
            <a:r>
              <a:rPr dirty="0"/>
              <a:t>- https://arxiv.org/abs/2106.00021</a:t>
            </a:r>
          </a:p>
          <a:p>
            <a:r>
              <a:rPr dirty="0"/>
              <a:t>- https://arxiv.org/abs/2204.03482</a:t>
            </a:r>
          </a:p>
          <a:p>
            <a:r>
              <a:rPr dirty="0"/>
              <a:t>- https://arxiv.org/abs/2502.07871</a:t>
            </a:r>
          </a:p>
          <a:p>
            <a:r>
              <a:rPr dirty="0"/>
              <a:t>- User-provided placeholders: Guo et al.; Yuan &amp; Cardoso; Xu &amp; Yuan — arXiv:26XX.XXXX.</a:t>
            </a:r>
          </a:p>
          <a:p>
            <a:r>
              <a:rPr dirty="0"/>
              <a:t>- Authentic institutional logos inherited from the user-provided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[0:35–1:15] Astrophysical black holes are not isolated. They can be surrounded by dark-matter fields, plasma, accretion disks, stars, and companion objects. Each environment perturbs the spacetime in a different way. The question connecting the talk is therefore: which environmental degrees of freedom leave a measurable gravitational-wave signature, and which mainly change the black hole's long-term evolution?</a:t>
            </a:r>
          </a:p>
          <a:p>
            <a:endParaRPr dirty="0"/>
          </a:p>
          <a:p>
            <a:r>
              <a:rPr dirty="0"/>
              <a:t>[Sources]</a:t>
            </a:r>
          </a:p>
          <a:p>
            <a:r>
              <a:rPr dirty="0"/>
              <a:t>- User-provided source deck, original slide 2; Bertone et al. (2020) as cited on the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[1:15–2:20] I start with ultralight bosons. Around a Kerr black hole, a massive bosonic field admits quasi-bound states. The horizon is dissipative, so a mode satisfying the superradiant condition can extract rotational energy and grow into a macroscopic cloud—a gravitational atom. The detailed equations are shown here, but the physical point is simple: the black hole supplies energy, the cloud stores it, and the cloud can later radiate gravitational waves.</a:t>
            </a:r>
          </a:p>
          <a:p>
            <a:endParaRPr/>
          </a:p>
          <a:p>
            <a:r>
              <a:t>[Sources]</a:t>
            </a:r>
          </a:p>
          <a:p>
            <a:r>
              <a:t>- User-provided source deck, original slide 3; Brito et al. (2017) as cited on the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[2:20–3:20] A key result of our 2021 work is that one should not truncate the signal to the lowest multipoles over the full parameter range. On the left, the dominant unstable level changes with black-hole mass and boson mass. On the right, this feeds directly into the stochastic background. For boson masses above roughly ten to the minus twelve electron-volts, higher modes can dominate the gravitational-wave energy density and materially change the reach of future detectors.</a:t>
            </a:r>
          </a:p>
          <a:p>
            <a:endParaRPr/>
          </a:p>
          <a:p>
            <a:r>
              <a:t>[Sources]</a:t>
            </a:r>
          </a:p>
          <a:p>
            <a:r>
              <a:t>- https://arxiv.org/abs/2106.00021</a:t>
            </a:r>
          </a:p>
          <a:p>
            <a:r>
              <a:t>- User-provided source deck, original slide 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[3:20–4:10] We then confronted the full unstable-mode model with the first three observing runs of Advanced LIGO and Virgo. The Bayesian posterior shows no evidence for the predicted stochastic background. The non-detection becomes a constraint: depending on the assumed black-hole spin distribution, it excludes a broad scalar-boson mass interval around ten to the minus thirteen electron-volts. This is an example where adding the mode structure strengthens the inference, rather than only refining the waveform.</a:t>
            </a:r>
          </a:p>
          <a:p>
            <a:endParaRPr/>
          </a:p>
          <a:p>
            <a:r>
              <a:t>[Sources]</a:t>
            </a:r>
          </a:p>
          <a:p>
            <a:r>
              <a:t>- https://arxiv.org/abs/2204.03482</a:t>
            </a:r>
          </a:p>
          <a:p>
            <a:r>
              <a:t>- User-provided source deck, original slide 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[4:10–5:15] The next question is what happens when the boson is not free. Self-interactions couple cloud levels that would otherwise evolve almost independently. The three panels summarize how the accessible parameter space changes for current and future detectors. The important message for this talk is qualitative: self-interactions can redirect energy among modes, add scalar-emission channels, and alter both the lifetime and gravitational-wave output of the cloud. This ongoing work is with Guo and collaborators.</a:t>
            </a:r>
          </a:p>
          <a:p>
            <a:endParaRPr/>
          </a:p>
          <a:p>
            <a:r>
              <a:t>[Sources]</a:t>
            </a:r>
          </a:p>
          <a:p>
            <a:r>
              <a:t>- User-provided source deck, original slide 10.</a:t>
            </a:r>
          </a:p>
          <a:p>
            <a:r>
              <a:t>- Guo et al., arXiv:26XX.XXXX — placeholder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[5:15–6:20] I now switch from bosonic fields to ordinary accretion. The familiar Novikov–Thorne limit assumes a thin, steady, axisymmetric disk and negligible magnetic torque across the ISCO. Photon capture lowers the idealized spin limit from one to about 0.998. These assumptions are clean, but real disks are magnetized and turbulent. We therefore asked whether a dynamical GRMHD flow selects a different equilibrium spin.</a:t>
            </a:r>
          </a:p>
          <a:p>
            <a:endParaRPr/>
          </a:p>
          <a:p>
            <a:r>
              <a:t>[Sources]</a:t>
            </a:r>
          </a:p>
          <a:p>
            <a:r>
              <a:t>- User-provided source deck, original slide 12.</a:t>
            </a:r>
          </a:p>
          <a:p>
            <a:r>
              <a:t>- Yuan &amp; Cardoso, arXiv:26XX.XXXX — placeholder in the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[6:20–7:30] Across our GRMHD survey, the equilibrium spin is controlled by the net horizon fluxes of energy and angular momentum. The fiducial configuration settles near a spin of 0.94, and the full set spans lower values than the ideal thin-disk limit. The physical trend is robust: a larger net magnetic flux and a stronger jet extract more angular momentum, producing a lower equilibrium spin; weaker flux permits a higher one.</a:t>
            </a:r>
          </a:p>
          <a:p>
            <a:endParaRPr/>
          </a:p>
          <a:p>
            <a:r>
              <a:t>[Sources]</a:t>
            </a:r>
          </a:p>
          <a:p>
            <a:r>
              <a:t>- User-provided source deck, original slide 18.</a:t>
            </a:r>
          </a:p>
          <a:p>
            <a:r>
              <a:t>- Yuan &amp; Cardoso, arXiv:26XX.XXXX — placeholder in the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[7:30–8:15] This changes how we should interpret an observed near-extremal spin. It is not only a statement about how much mass was accreted. It also constrains the magnetic topology, jet efficiency, and accretion history. Conversely, a sub-extremal spin can be the natural outcome of a long-lived magnetized flow, not necessarily evidence that the black hole is young or weakly fed.</a:t>
            </a:r>
          </a:p>
          <a:p>
            <a:endParaRPr/>
          </a:p>
          <a:p>
            <a:r>
              <a:t>[Sources]</a:t>
            </a:r>
          </a:p>
          <a:p>
            <a:r>
              <a:t>- User-provided source deck, original slide 19.</a:t>
            </a:r>
          </a:p>
          <a:p>
            <a:r>
              <a:t>- Yuan &amp; Cardoso, arXiv:26XX.XXXX — placeholder in the source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[8:15–9:30] The same turbulent disk can also be treated as a direct gravitational-wave source. Our pipeline begins with a three-dimensional GRMHD simulation. We extract its stress-energy tensor and use it as the source of the Teukolsky equation. This yields a waveform and energy spectrum for one system; a population model then gives a stochastic background. The separation is useful because it connects fluid dynamics, black-hole perturbation theory, and observables without replacing the disk by a simple quadrupole estimate.</a:t>
            </a:r>
          </a:p>
          <a:p>
            <a:endParaRPr/>
          </a:p>
          <a:p>
            <a:r>
              <a:t>[Sources]</a:t>
            </a:r>
          </a:p>
          <a:p>
            <a:r>
              <a:t>- https://arxiv.org/abs/2502.07871</a:t>
            </a:r>
          </a:p>
          <a:p>
            <a:r>
              <a:t>- User-provided source deck, original slide 20.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[9:30–10:45] The time-domain signal is stochastic because it is driven by turbulence, but the black hole still acts as a resonant filter. The spectrum therefore carries recognizable quasinormal-mode structure together with a broader turbulence-like tail. For stellar-mass populations the background is far below third-generation ground-based sensitivity. Supermassive, actively accreting black holes can reach roughly ten to the minus fifteen in Omega-GW in the microhertz band, still below current PTA and LISA reach. The main value today is the clean physical prediction and the framework for more realistic disks.</a:t>
            </a:r>
          </a:p>
          <a:p>
            <a:endParaRPr/>
          </a:p>
          <a:p>
            <a:r>
              <a:t>[Sources]</a:t>
            </a:r>
          </a:p>
          <a:p>
            <a:r>
              <a:t>- https://arxiv.org/abs/2502.07871</a:t>
            </a:r>
          </a:p>
          <a:p>
            <a:r>
              <a:t>- User-provided source deck, original slide 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[10:45–12:40] This brings me to the new result with Jing-Ze Xu. The left panel shows the strongly non-axisymmetric, tilted turbulent flow. We decompose the gravitational radiation into spherical-harmonic components and compare the energy in each l,m mode for an aligned disk and a disk tilted by seventy-five degrees. The first two heat maps show the absolute mode energies; the third shows their ratio. Tilt does not merely rescale the total signal. It redistributes power across mode space, with many high-absolute-m components enhanced relative to the aligned case. That gives us a more diagnostic observable than the total spectrum alone and may help connect waveform morphology to disk orientation. The analysis is ongoing, so I present this as a robust numerical trend rather than a finalized detectability claim.</a:t>
            </a:r>
          </a:p>
          <a:p>
            <a:endParaRPr/>
          </a:p>
          <a:p>
            <a:r>
              <a:t>[Sources]</a:t>
            </a:r>
          </a:p>
          <a:p>
            <a:r>
              <a:t>- User-provided tilted-disk density image: codex-clipboard-85a22122-30c0-4b7c-8b8c-24b9884e7fa2.png.</a:t>
            </a:r>
          </a:p>
          <a:p>
            <a:r>
              <a:t>- User-provided (l,m) energy-comparison image: codex-clipboard-d4e22dad-b57e-4ebf-a7ad-7e1521edca65.png.</a:t>
            </a:r>
          </a:p>
          <a:p>
            <a:r>
              <a:t>- Xu &amp; Yuan, arXiv:26XX.XXXX — placeholder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[12:40–14:10] Let me close with four points. First, ultralight bosons can turn a spinning black hole into a gravitational atom, and higher modes matter for the observable background. Second, self-interactions change the mode-coupling network and therefore the phenomenology. Third, magnetized accretion selects an equilibrium spin below the ideal thin-disk limit, linking spin measurements to magnetic flux and jets. Finally, turbulent disks excite black-hole modes, and our new tilted-disk calculation shows that orientation leaves a clear imprint in the l,m energy distribution. Together these examples show that gravitational waves can probe not only the black hole, but also the dynamical environment around it. Thank you.</a:t>
            </a:r>
          </a:p>
          <a:p>
            <a:endParaRPr/>
          </a:p>
          <a:p>
            <a:r>
              <a:t>[Sources]</a:t>
            </a:r>
          </a:p>
          <a:p>
            <a:r>
              <a:t>- https://arxiv.org/abs/2106.00021</a:t>
            </a:r>
          </a:p>
          <a:p>
            <a:r>
              <a:t>- https://arxiv.org/abs/2204.03482</a:t>
            </a:r>
          </a:p>
          <a:p>
            <a:r>
              <a:t>- https://arxiv.org/abs/2502.07871</a:t>
            </a:r>
          </a:p>
          <a:p>
            <a:r>
              <a:t>- User-provided ongoing-work placeholders and figures.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448417E9-B089-432A-6B39-71281247AEE2}"/>
              </a:ext>
            </a:extLst>
          </p:cNvPr>
          <p:cNvSpPr>
            <a:spLocks noGrp="1"/>
          </p:cNvSpPr>
          <p:nvPr/>
        </p:nvSpPr>
        <p:spPr>
          <a:xfrm>
            <a:off x="-107950" y="0"/>
            <a:ext cx="12299950" cy="2159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矩形 13">
            <a:extLst>
              <a:ext uri="{FF2B5EF4-FFF2-40B4-BE49-F238E27FC236}">
                <a16:creationId xmlns:a16="http://schemas.microsoft.com/office/drawing/2014/main" id="{EFF4585A-281B-A022-F999-0CAC99B0E47D}"/>
              </a:ext>
            </a:extLst>
          </p:cNvPr>
          <p:cNvSpPr>
            <a:spLocks noGrp="1"/>
          </p:cNvSpPr>
          <p:nvPr/>
        </p:nvSpPr>
        <p:spPr>
          <a:xfrm>
            <a:off x="-83889" y="6635693"/>
            <a:ext cx="12275890" cy="30200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5" name="文本框 9">
            <a:extLst>
              <a:ext uri="{FF2B5EF4-FFF2-40B4-BE49-F238E27FC236}">
                <a16:creationId xmlns:a16="http://schemas.microsoft.com/office/drawing/2014/main" id="{8AEBA380-739E-04AA-39BF-F0748F6FA14B}"/>
              </a:ext>
            </a:extLst>
          </p:cNvPr>
          <p:cNvSpPr>
            <a:spLocks noGrp="1"/>
          </p:cNvSpPr>
          <p:nvPr/>
        </p:nvSpPr>
        <p:spPr>
          <a:xfrm>
            <a:off x="33556" y="6668215"/>
            <a:ext cx="1115736" cy="2308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sz="900" b="1">
                <a:solidFill>
                  <a:schemeClr val="bg1"/>
                </a:solidFill>
                <a:latin typeface="Calibri"/>
                <a:ea typeface="Calibri"/>
                <a:cs typeface="Calibri"/>
              </a:rPr>
              <a:t>袁  晨 Chen Yuan</a:t>
            </a:r>
          </a:p>
        </p:txBody>
      </p:sp>
      <p:sp>
        <p:nvSpPr>
          <p:cNvPr id="17" name="文本框 9">
            <a:extLst>
              <a:ext uri="{FF2B5EF4-FFF2-40B4-BE49-F238E27FC236}">
                <a16:creationId xmlns:a16="http://schemas.microsoft.com/office/drawing/2014/main" id="{2C7DD742-1CD5-0B32-843F-827C7643B9A9}"/>
              </a:ext>
            </a:extLst>
          </p:cNvPr>
          <p:cNvSpPr>
            <a:spLocks noGrp="1"/>
          </p:cNvSpPr>
          <p:nvPr/>
        </p:nvSpPr>
        <p:spPr>
          <a:xfrm>
            <a:off x="11300513" y="6668215"/>
            <a:ext cx="1115736" cy="2308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sz="900" b="1">
                <a:solidFill>
                  <a:schemeClr val="bg1"/>
                </a:solidFill>
                <a:latin typeface="Calibri"/>
                <a:ea typeface="Calibri"/>
                <a:cs typeface="Calibri"/>
              </a:rPr>
              <a:t>SHU, Shanghai</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gif"/><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文本框 1">
            <a:extLst>
              <a:ext uri="{FF2B5EF4-FFF2-40B4-BE49-F238E27FC236}">
                <a16:creationId xmlns:a16="http://schemas.microsoft.com/office/drawing/2014/main" id="{66675A56-1FE8-F377-D17F-E0674B1588DB}"/>
              </a:ext>
            </a:extLst>
          </p:cNvPr>
          <p:cNvSpPr>
            <a:spLocks noGrp="1"/>
          </p:cNvSpPr>
          <p:nvPr/>
        </p:nvSpPr>
        <p:spPr>
          <a:xfrm>
            <a:off x="365125" y="841573"/>
            <a:ext cx="11603567" cy="1754326"/>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3600" b="1"/>
              <a:t>Gravitational Waves </a:t>
            </a:r>
          </a:p>
          <a:p>
            <a:pPr algn="ctr">
              <a:buNone/>
            </a:pPr>
            <a:r>
              <a:rPr sz="3600" b="1"/>
              <a:t>and</a:t>
            </a:r>
          </a:p>
          <a:p>
            <a:pPr algn="ctr">
              <a:buNone/>
            </a:pPr>
            <a:r>
              <a:rPr sz="3600" b="1"/>
              <a:t>Black Hole Environment</a:t>
            </a:r>
          </a:p>
        </p:txBody>
      </p:sp>
      <p:sp>
        <p:nvSpPr>
          <p:cNvPr id="6147" name="文本框 2">
            <a:extLst>
              <a:ext uri="{FF2B5EF4-FFF2-40B4-BE49-F238E27FC236}">
                <a16:creationId xmlns:a16="http://schemas.microsoft.com/office/drawing/2014/main" id="{D6513677-DC07-20BB-1923-ED978A7D6832}"/>
              </a:ext>
            </a:extLst>
          </p:cNvPr>
          <p:cNvSpPr>
            <a:spLocks noGrp="1"/>
          </p:cNvSpPr>
          <p:nvPr/>
        </p:nvSpPr>
        <p:spPr>
          <a:xfrm>
            <a:off x="3249085" y="3211588"/>
            <a:ext cx="5691716" cy="584775"/>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3200">
                <a:latin typeface="Calibri"/>
                <a:ea typeface="Calibri"/>
                <a:cs typeface="Calibri"/>
              </a:rPr>
              <a:t>Chen Yuan (袁晨)</a:t>
            </a:r>
          </a:p>
        </p:txBody>
      </p:sp>
      <p:sp>
        <p:nvSpPr>
          <p:cNvPr id="3" name="圆角矩形 2">
            <a:extLst>
              <a:ext uri="{FF2B5EF4-FFF2-40B4-BE49-F238E27FC236}">
                <a16:creationId xmlns:a16="http://schemas.microsoft.com/office/drawing/2014/main" id="{D359B7DC-2250-E529-3CD3-2D8BB496DC82}"/>
              </a:ext>
            </a:extLst>
          </p:cNvPr>
          <p:cNvSpPr>
            <a:spLocks noGrp="1"/>
          </p:cNvSpPr>
          <p:nvPr/>
        </p:nvSpPr>
        <p:spPr>
          <a:xfrm>
            <a:off x="0" y="0"/>
            <a:ext cx="12192000" cy="5810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2400"/>
          </a:p>
        </p:txBody>
      </p:sp>
      <p:sp>
        <p:nvSpPr>
          <p:cNvPr id="6152" name="文本框 3">
            <a:extLst>
              <a:ext uri="{FF2B5EF4-FFF2-40B4-BE49-F238E27FC236}">
                <a16:creationId xmlns:a16="http://schemas.microsoft.com/office/drawing/2014/main" id="{6FF39EEE-2D75-A258-58A2-08CF20F25AD3}"/>
              </a:ext>
            </a:extLst>
          </p:cNvPr>
          <p:cNvSpPr>
            <a:spLocks noGrp="1"/>
          </p:cNvSpPr>
          <p:nvPr/>
        </p:nvSpPr>
        <p:spPr>
          <a:xfrm>
            <a:off x="2927351" y="3905121"/>
            <a:ext cx="6479116" cy="42056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2133"/>
              <a:t>yuanchen@shu.edu.cn</a:t>
            </a:r>
          </a:p>
        </p:txBody>
      </p:sp>
      <p:pic>
        <p:nvPicPr>
          <p:cNvPr id="6164" name="图片 1"/>
          <p:cNvPicPr>
            <a:picLocks noChangeAspect="1"/>
          </p:cNvPicPr>
          <p:nvPr/>
        </p:nvPicPr>
        <p:blipFill>
          <a:blip r:embed="rId3"/>
          <a:stretch>
            <a:fillRect/>
          </a:stretch>
        </p:blipFill>
        <p:spPr>
          <a:xfrm>
            <a:off x="0" y="62299"/>
            <a:ext cx="1271450" cy="1595935"/>
          </a:xfrm>
          <a:prstGeom prst="rect">
            <a:avLst/>
          </a:prstGeom>
        </p:spPr>
      </p:pic>
      <p:sp>
        <p:nvSpPr>
          <p:cNvPr id="4" name="文本框 3">
            <a:extLst>
              <a:ext uri="{FF2B5EF4-FFF2-40B4-BE49-F238E27FC236}">
                <a16:creationId xmlns:a16="http://schemas.microsoft.com/office/drawing/2014/main" id="{AD813BC5-BFDD-AD48-0807-88F63DC3A31E}"/>
              </a:ext>
            </a:extLst>
          </p:cNvPr>
          <p:cNvSpPr>
            <a:spLocks noGrp="1"/>
          </p:cNvSpPr>
          <p:nvPr/>
        </p:nvSpPr>
        <p:spPr>
          <a:xfrm>
            <a:off x="0" y="4964254"/>
            <a:ext cx="11734800" cy="1754326"/>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r>
              <a:rPr lang="en-US" dirty="0"/>
              <a:t>B</a:t>
            </a:r>
            <a:r>
              <a:rPr lang="en-US" altLang="zh-CN" dirty="0"/>
              <a:t>ased on </a:t>
            </a:r>
            <a:r>
              <a:rPr dirty="0"/>
              <a:t>PRD 104, 044011 (2021) · PRD 106, 023020 (2022)</a:t>
            </a:r>
            <a:r>
              <a:rPr lang="zh-CN" altLang="en-US" dirty="0"/>
              <a:t> </a:t>
            </a:r>
            <a:r>
              <a:rPr lang="en-US" altLang="zh-CN" dirty="0"/>
              <a:t>· </a:t>
            </a:r>
            <a:r>
              <a:rPr lang="en-US" altLang="zh-CN" dirty="0" err="1"/>
              <a:t>Phys.Rev.D</a:t>
            </a:r>
            <a:r>
              <a:rPr lang="en-US" altLang="zh-CN" dirty="0"/>
              <a:t> 111 (2025) 6, 063048</a:t>
            </a:r>
            <a:endParaRPr dirty="0"/>
          </a:p>
          <a:p>
            <a:r>
              <a:rPr lang="en-US" dirty="0"/>
              <a:t>I</a:t>
            </a:r>
            <a:r>
              <a:rPr dirty="0"/>
              <a:t>n preparation: Guo et al.; Yuan &amp; Cardoso; Xu &amp; Yuan — arXiv:26XX.XXXX</a:t>
            </a:r>
            <a:endParaRPr lang="en-US" dirty="0"/>
          </a:p>
          <a:p>
            <a:endParaRPr lang="en-US" dirty="0"/>
          </a:p>
          <a:p>
            <a:r>
              <a:rPr lang="en-US" b="1" dirty="0"/>
              <a:t>Collaborators:</a:t>
            </a:r>
            <a:r>
              <a:rPr lang="en-US" dirty="0"/>
              <a:t> Richard Brito, Vitor Cardoso, Francisco Duque, Yin-Da Guo, Qing-Guo Huang, Yang Jiang,</a:t>
            </a:r>
            <a:r>
              <a:rPr lang="zh-CN" altLang="en-US" dirty="0"/>
              <a:t> </a:t>
            </a:r>
            <a:r>
              <a:rPr lang="en-US" altLang="zh-CN" dirty="0"/>
              <a:t>Jing-Ze</a:t>
            </a:r>
            <a:r>
              <a:rPr lang="zh-CN" altLang="en-US" dirty="0"/>
              <a:t> </a:t>
            </a:r>
            <a:r>
              <a:rPr lang="en-US" altLang="zh-CN" dirty="0"/>
              <a:t>Xu</a:t>
            </a:r>
            <a:r>
              <a:rPr lang="en-US" dirty="0"/>
              <a:t> and Ziri Younsi</a:t>
            </a:r>
            <a:endParaRPr lang="en-US" altLang="zh-CN" dirty="0"/>
          </a:p>
          <a:p>
            <a:endParaRPr dirty="0"/>
          </a:p>
        </p:txBody>
      </p:sp>
    </p:spTree>
    <p:extLst>
      <p:ext uri="{BB962C8B-B14F-4D97-AF65-F5344CB8AC3E}">
        <p14:creationId xmlns:p14="http://schemas.microsoft.com/office/powerpoint/2010/main" val="1855306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46224B8-A8E5-F83F-283D-4B0EDB3B7FEF}"/>
              </a:ext>
            </a:extLst>
          </p:cNvPr>
          <p:cNvSpPr>
            <a:spLocks noGrp="1"/>
          </p:cNvSpPr>
          <p:nvPr/>
        </p:nvSpPr>
        <p:spPr>
          <a:xfrm>
            <a:off x="-121311" y="-74683"/>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lumMod val="95000"/>
                  </a:schemeClr>
                </a:solidFill>
              </a:rPr>
              <a:t>BH environment</a:t>
            </a:r>
          </a:p>
        </p:txBody>
      </p:sp>
      <p:sp>
        <p:nvSpPr>
          <p:cNvPr id="4" name="AutoShape 2">
            <a:extLst>
              <a:ext uri="{FF2B5EF4-FFF2-40B4-BE49-F238E27FC236}">
                <a16:creationId xmlns:a16="http://schemas.microsoft.com/office/drawing/2014/main" id="{0AC8AEBC-D368-4B2D-A2D7-08FAA9449BB6}"/>
              </a:ext>
            </a:extLst>
          </p:cNvPr>
          <p:cNvSpPr>
            <a:spLocks noGrp="1"/>
          </p:cNvSpPr>
          <p:nvPr/>
        </p:nvSpPr>
        <p:spPr>
          <a:xfrm>
            <a:off x="155575" y="-144463"/>
            <a:ext cx="304800" cy="304801"/>
          </a:xfrm>
          <a:prstGeom prst="rect">
            <a:avLst/>
          </a:prstGeom>
          <a:noFill/>
        </p:spPr>
        <p:txBody>
          <a:bodyPr vert="horz" wrap="square" lIns="91440" tIns="45720" rIns="91440" bIns="45720" anchor="t"/>
          <a:lstStyle/>
          <a:p>
            <a:endParaRPr/>
          </a:p>
        </p:txBody>
      </p:sp>
      <p:pic>
        <p:nvPicPr>
          <p:cNvPr id="16" name="图片 6"/>
          <p:cNvPicPr>
            <a:picLocks noChangeAspect="1"/>
          </p:cNvPicPr>
          <p:nvPr/>
        </p:nvPicPr>
        <p:blipFill>
          <a:blip r:embed="rId3"/>
          <a:stretch>
            <a:fillRect/>
          </a:stretch>
        </p:blipFill>
        <p:spPr>
          <a:xfrm>
            <a:off x="2293407" y="276950"/>
            <a:ext cx="7605186" cy="6196149"/>
          </a:xfrm>
          <a:prstGeom prst="rect">
            <a:avLst/>
          </a:prstGeom>
        </p:spPr>
      </p:pic>
      <p:sp>
        <p:nvSpPr>
          <p:cNvPr id="10" name="文本框 9">
            <a:extLst>
              <a:ext uri="{FF2B5EF4-FFF2-40B4-BE49-F238E27FC236}">
                <a16:creationId xmlns:a16="http://schemas.microsoft.com/office/drawing/2014/main" id="{69A766F8-EE7E-024F-F2B0-63537B63C34D}"/>
              </a:ext>
            </a:extLst>
          </p:cNvPr>
          <p:cNvSpPr>
            <a:spLocks noGrp="1"/>
          </p:cNvSpPr>
          <p:nvPr/>
        </p:nvSpPr>
        <p:spPr>
          <a:xfrm>
            <a:off x="10044482" y="6241553"/>
            <a:ext cx="2147518" cy="307777"/>
          </a:xfrm>
          <a:prstGeom prst="rect">
            <a:avLst/>
          </a:prstGeom>
          <a:noFill/>
        </p:spPr>
        <p:txBody>
          <a:bodyPr wrap="square">
            <a:spAutoFit/>
          </a:bodyPr>
          <a:lstStyle/>
          <a:p>
            <a:r>
              <a:rPr sz="1400" b="1">
                <a:solidFill>
                  <a:srgbClr val="FF0000"/>
                </a:solidFill>
              </a:rPr>
              <a:t>G. Bertone </a:t>
            </a:r>
            <a:r>
              <a:rPr sz="1400" b="1" i="1">
                <a:solidFill>
                  <a:srgbClr val="FF0000"/>
                </a:solidFill>
              </a:rPr>
              <a:t>et al. </a:t>
            </a:r>
            <a:r>
              <a:rPr sz="1400" b="1">
                <a:solidFill>
                  <a:srgbClr val="FF0000"/>
                </a:solidFill>
              </a:rPr>
              <a:t>(2020)</a:t>
            </a:r>
          </a:p>
        </p:txBody>
      </p:sp>
      <p:sp>
        <p:nvSpPr>
          <p:cNvPr id="11" name="椭圆 10">
            <a:extLst>
              <a:ext uri="{FF2B5EF4-FFF2-40B4-BE49-F238E27FC236}">
                <a16:creationId xmlns:a16="http://schemas.microsoft.com/office/drawing/2014/main" id="{3F1360D6-A3DD-28E6-7BA9-781A8BDB5C6D}"/>
              </a:ext>
            </a:extLst>
          </p:cNvPr>
          <p:cNvSpPr>
            <a:spLocks noGrp="1"/>
          </p:cNvSpPr>
          <p:nvPr/>
        </p:nvSpPr>
        <p:spPr>
          <a:xfrm>
            <a:off x="6691011" y="2044337"/>
            <a:ext cx="3413760" cy="276932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noFill/>
            </a:endParaRPr>
          </a:p>
        </p:txBody>
      </p:sp>
      <p:pic>
        <p:nvPicPr>
          <p:cNvPr id="19" name="图片 1"/>
          <p:cNvPicPr>
            <a:picLocks noChangeAspect="1"/>
          </p:cNvPicPr>
          <p:nvPr/>
        </p:nvPicPr>
        <p:blipFill>
          <a:blip r:embed="rId4"/>
          <a:srcRect/>
          <a:stretch>
            <a:fillRect/>
          </a:stretch>
        </p:blipFill>
        <p:spPr>
          <a:xfrm>
            <a:off x="8758767" y="308670"/>
            <a:ext cx="3433233" cy="1735667"/>
          </a:xfrm>
          <a:prstGeom prst="rect">
            <a:avLst/>
          </a:prstGeom>
          <a:ln>
            <a:noFill/>
          </a:ln>
        </p:spPr>
      </p:pic>
    </p:spTree>
    <p:extLst>
      <p:ext uri="{BB962C8B-B14F-4D97-AF65-F5344CB8AC3E}">
        <p14:creationId xmlns:p14="http://schemas.microsoft.com/office/powerpoint/2010/main" val="1936882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4A8CC04-3FDC-BA65-BF68-26136A42E9E2}"/>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Ultralight DM</a:t>
            </a:r>
          </a:p>
        </p:txBody>
      </p:sp>
      <p:pic>
        <p:nvPicPr>
          <p:cNvPr id="45" name="图片 4"/>
          <p:cNvPicPr>
            <a:picLocks noChangeAspect="1"/>
          </p:cNvPicPr>
          <p:nvPr/>
        </p:nvPicPr>
        <p:blipFill>
          <a:blip r:embed="rId3"/>
          <a:stretch>
            <a:fillRect/>
          </a:stretch>
        </p:blipFill>
        <p:spPr>
          <a:xfrm>
            <a:off x="3179426" y="558634"/>
            <a:ext cx="4694574" cy="890049"/>
          </a:xfrm>
          <a:prstGeom prst="rect">
            <a:avLst/>
          </a:prstGeom>
        </p:spPr>
      </p:pic>
      <p:sp>
        <p:nvSpPr>
          <p:cNvPr id="6" name="矩形 5">
            <a:extLst>
              <a:ext uri="{FF2B5EF4-FFF2-40B4-BE49-F238E27FC236}">
                <a16:creationId xmlns:a16="http://schemas.microsoft.com/office/drawing/2014/main" id="{EBFB4F4D-5BBC-AACD-93FA-CDC545DC194A}"/>
              </a:ext>
            </a:extLst>
          </p:cNvPr>
          <p:cNvSpPr>
            <a:spLocks noGrp="1"/>
          </p:cNvSpPr>
          <p:nvPr/>
        </p:nvSpPr>
        <p:spPr>
          <a:xfrm>
            <a:off x="742123" y="264995"/>
            <a:ext cx="5266185" cy="400110"/>
          </a:xfrm>
          <a:prstGeom prst="rect">
            <a:avLst/>
          </a:prstGeom>
        </p:spPr>
        <p:txBody>
          <a:bodyPr wrap="none">
            <a:spAutoFit/>
          </a:bodyPr>
          <a:lstStyle/>
          <a:p>
            <a:r>
              <a:rPr sz="2000" b="1">
                <a:latin typeface="Arial"/>
                <a:ea typeface="Arial"/>
                <a:cs typeface="Arial"/>
              </a:rPr>
              <a:t>Massive bosonic fields in Kerr space time</a:t>
            </a:r>
          </a:p>
        </p:txBody>
      </p:sp>
      <p:pic>
        <p:nvPicPr>
          <p:cNvPr id="47" name="图片 10"/>
          <p:cNvPicPr>
            <a:picLocks noChangeAspect="1"/>
          </p:cNvPicPr>
          <p:nvPr/>
        </p:nvPicPr>
        <p:blipFill>
          <a:blip r:embed="rId4"/>
          <a:stretch>
            <a:fillRect/>
          </a:stretch>
        </p:blipFill>
        <p:spPr>
          <a:xfrm>
            <a:off x="3179426" y="1742322"/>
            <a:ext cx="4880841" cy="847943"/>
          </a:xfrm>
          <a:prstGeom prst="rect">
            <a:avLst/>
          </a:prstGeom>
        </p:spPr>
      </p:pic>
      <p:sp>
        <p:nvSpPr>
          <p:cNvPr id="14" name="矩形 13">
            <a:extLst>
              <a:ext uri="{FF2B5EF4-FFF2-40B4-BE49-F238E27FC236}">
                <a16:creationId xmlns:a16="http://schemas.microsoft.com/office/drawing/2014/main" id="{62082678-0CE4-C67F-FC3E-52FDA57817F9}"/>
              </a:ext>
            </a:extLst>
          </p:cNvPr>
          <p:cNvSpPr>
            <a:spLocks noGrp="1"/>
          </p:cNvSpPr>
          <p:nvPr/>
        </p:nvSpPr>
        <p:spPr>
          <a:xfrm>
            <a:off x="742123" y="1448683"/>
            <a:ext cx="2276585" cy="400110"/>
          </a:xfrm>
          <a:prstGeom prst="rect">
            <a:avLst/>
          </a:prstGeom>
        </p:spPr>
        <p:txBody>
          <a:bodyPr wrap="none">
            <a:spAutoFit/>
          </a:bodyPr>
          <a:lstStyle/>
          <a:p>
            <a:r>
              <a:rPr sz="2000" b="1">
                <a:latin typeface="Arial"/>
                <a:ea typeface="Arial"/>
                <a:cs typeface="Arial"/>
              </a:rPr>
              <a:t>General solution </a:t>
            </a:r>
          </a:p>
        </p:txBody>
      </p:sp>
      <p:sp>
        <p:nvSpPr>
          <p:cNvPr id="19" name="矩形 18">
            <a:extLst>
              <a:ext uri="{FF2B5EF4-FFF2-40B4-BE49-F238E27FC236}">
                <a16:creationId xmlns:a16="http://schemas.microsoft.com/office/drawing/2014/main" id="{D8E5B35D-46DC-9D2D-50ED-2F0E29A10363}"/>
              </a:ext>
            </a:extLst>
          </p:cNvPr>
          <p:cNvSpPr>
            <a:spLocks noGrp="1"/>
          </p:cNvSpPr>
          <p:nvPr/>
        </p:nvSpPr>
        <p:spPr>
          <a:xfrm>
            <a:off x="742123" y="2632371"/>
            <a:ext cx="7225055" cy="400110"/>
          </a:xfrm>
          <a:prstGeom prst="rect">
            <a:avLst/>
          </a:prstGeom>
        </p:spPr>
        <p:txBody>
          <a:bodyPr wrap="none">
            <a:spAutoFit/>
          </a:bodyPr>
          <a:lstStyle/>
          <a:p>
            <a:r>
              <a:rPr sz="2000" b="1">
                <a:latin typeface="Arial"/>
                <a:ea typeface="Arial"/>
                <a:cs typeface="Arial"/>
              </a:rPr>
              <a:t>Boundary conditions: </a:t>
            </a:r>
            <a:r>
              <a:rPr sz="2000"/>
              <a:t>horizon acts as a dissipative membrane</a:t>
            </a:r>
            <a:endParaRPr sz="2000" b="1">
              <a:latin typeface="Arial"/>
              <a:ea typeface="Arial"/>
              <a:cs typeface="Arial"/>
            </a:endParaRPr>
          </a:p>
        </p:txBody>
      </p:sp>
      <p:pic>
        <p:nvPicPr>
          <p:cNvPr id="50" name="图片 22"/>
          <p:cNvPicPr>
            <a:picLocks noChangeAspect="1"/>
          </p:cNvPicPr>
          <p:nvPr/>
        </p:nvPicPr>
        <p:blipFill>
          <a:blip r:embed="rId5"/>
          <a:stretch>
            <a:fillRect/>
          </a:stretch>
        </p:blipFill>
        <p:spPr>
          <a:xfrm>
            <a:off x="3120159" y="3945882"/>
            <a:ext cx="3182758" cy="568028"/>
          </a:xfrm>
          <a:prstGeom prst="rect">
            <a:avLst/>
          </a:prstGeom>
        </p:spPr>
      </p:pic>
      <p:pic>
        <p:nvPicPr>
          <p:cNvPr id="51" name="图片 25"/>
          <p:cNvPicPr>
            <a:picLocks noChangeAspect="1"/>
          </p:cNvPicPr>
          <p:nvPr/>
        </p:nvPicPr>
        <p:blipFill>
          <a:blip r:embed="rId6"/>
          <a:stretch>
            <a:fillRect/>
          </a:stretch>
        </p:blipFill>
        <p:spPr>
          <a:xfrm>
            <a:off x="3120159" y="4434271"/>
            <a:ext cx="6879576" cy="863217"/>
          </a:xfrm>
          <a:prstGeom prst="rect">
            <a:avLst/>
          </a:prstGeom>
        </p:spPr>
      </p:pic>
      <p:sp>
        <p:nvSpPr>
          <p:cNvPr id="28" name="矩形 27">
            <a:extLst>
              <a:ext uri="{FF2B5EF4-FFF2-40B4-BE49-F238E27FC236}">
                <a16:creationId xmlns:a16="http://schemas.microsoft.com/office/drawing/2014/main" id="{E747D484-15EC-3985-C301-D1A012CDB75D}"/>
              </a:ext>
            </a:extLst>
          </p:cNvPr>
          <p:cNvSpPr>
            <a:spLocks noGrp="1"/>
          </p:cNvSpPr>
          <p:nvPr/>
        </p:nvSpPr>
        <p:spPr>
          <a:xfrm>
            <a:off x="718879" y="3429000"/>
            <a:ext cx="2323072" cy="400110"/>
          </a:xfrm>
          <a:prstGeom prst="rect">
            <a:avLst/>
          </a:prstGeom>
        </p:spPr>
        <p:txBody>
          <a:bodyPr wrap="none">
            <a:spAutoFit/>
          </a:bodyPr>
          <a:lstStyle/>
          <a:p>
            <a:pPr algn="ctr">
              <a:buNone/>
            </a:pPr>
            <a:r>
              <a:rPr sz="2000" b="1">
                <a:latin typeface="Arial"/>
                <a:ea typeface="Arial"/>
                <a:cs typeface="Arial"/>
              </a:rPr>
              <a:t>Eigenfrequencies</a:t>
            </a:r>
          </a:p>
        </p:txBody>
      </p:sp>
      <p:pic>
        <p:nvPicPr>
          <p:cNvPr id="53" name="图片 30"/>
          <p:cNvPicPr>
            <a:picLocks noChangeAspect="1"/>
          </p:cNvPicPr>
          <p:nvPr/>
        </p:nvPicPr>
        <p:blipFill>
          <a:blip r:embed="rId7"/>
          <a:stretch>
            <a:fillRect/>
          </a:stretch>
        </p:blipFill>
        <p:spPr>
          <a:xfrm>
            <a:off x="4736587" y="6105707"/>
            <a:ext cx="1580252" cy="387317"/>
          </a:xfrm>
          <a:prstGeom prst="rect">
            <a:avLst/>
          </a:prstGeom>
          <a:ln w="38100">
            <a:solidFill>
              <a:schemeClr val="tx1"/>
            </a:solidFill>
          </a:ln>
        </p:spPr>
      </p:pic>
      <p:sp>
        <p:nvSpPr>
          <p:cNvPr id="32" name="矩形 31">
            <a:extLst>
              <a:ext uri="{FF2B5EF4-FFF2-40B4-BE49-F238E27FC236}">
                <a16:creationId xmlns:a16="http://schemas.microsoft.com/office/drawing/2014/main" id="{5AE55BF0-DFE7-3E6C-28A9-79846F5BFACC}"/>
              </a:ext>
            </a:extLst>
          </p:cNvPr>
          <p:cNvSpPr>
            <a:spLocks noGrp="1"/>
          </p:cNvSpPr>
          <p:nvPr/>
        </p:nvSpPr>
        <p:spPr>
          <a:xfrm>
            <a:off x="2254181" y="5596321"/>
            <a:ext cx="6731330" cy="400110"/>
          </a:xfrm>
          <a:prstGeom prst="rect">
            <a:avLst/>
          </a:prstGeom>
          <a:ln w="38100">
            <a:solidFill>
              <a:schemeClr val="tx1"/>
            </a:solidFill>
          </a:ln>
        </p:spPr>
        <p:txBody>
          <a:bodyPr wrap="none">
            <a:spAutoFit/>
          </a:bodyPr>
          <a:lstStyle/>
          <a:p>
            <a:pPr algn="ctr">
              <a:buNone/>
            </a:pPr>
            <a:r>
              <a:rPr sz="2000" b="1"/>
              <a:t>The bosonic field is extracting energy from the BH when</a:t>
            </a:r>
            <a:endParaRPr sz="2000" b="1">
              <a:latin typeface="Arial"/>
              <a:ea typeface="Arial"/>
              <a:cs typeface="Arial"/>
            </a:endParaRPr>
          </a:p>
        </p:txBody>
      </p:sp>
      <p:pic>
        <p:nvPicPr>
          <p:cNvPr id="55" name="图片 1"/>
          <p:cNvPicPr>
            <a:picLocks noChangeAspect="1"/>
          </p:cNvPicPr>
          <p:nvPr/>
        </p:nvPicPr>
        <p:blipFill>
          <a:blip r:embed="rId8"/>
          <a:srcRect/>
          <a:stretch>
            <a:fillRect/>
          </a:stretch>
        </p:blipFill>
        <p:spPr>
          <a:xfrm>
            <a:off x="8758767" y="308670"/>
            <a:ext cx="3433233" cy="1735667"/>
          </a:xfrm>
          <a:prstGeom prst="rect">
            <a:avLst/>
          </a:prstGeom>
          <a:ln>
            <a:noFill/>
          </a:ln>
        </p:spPr>
      </p:pic>
      <p:sp>
        <p:nvSpPr>
          <p:cNvPr id="37" name="文本框 36">
            <a:extLst>
              <a:ext uri="{FF2B5EF4-FFF2-40B4-BE49-F238E27FC236}">
                <a16:creationId xmlns:a16="http://schemas.microsoft.com/office/drawing/2014/main" id="{9DAA3A25-270F-3E22-E37B-C842DFEBBA7C}"/>
              </a:ext>
            </a:extLst>
          </p:cNvPr>
          <p:cNvSpPr>
            <a:spLocks noGrp="1"/>
          </p:cNvSpPr>
          <p:nvPr/>
        </p:nvSpPr>
        <p:spPr>
          <a:xfrm>
            <a:off x="10475383" y="6241553"/>
            <a:ext cx="2147518" cy="307777"/>
          </a:xfrm>
          <a:prstGeom prst="rect">
            <a:avLst/>
          </a:prstGeom>
          <a:noFill/>
        </p:spPr>
        <p:txBody>
          <a:bodyPr wrap="square">
            <a:spAutoFit/>
          </a:bodyPr>
          <a:lstStyle/>
          <a:p>
            <a:r>
              <a:rPr sz="1400" b="1">
                <a:solidFill>
                  <a:srgbClr val="FF0000"/>
                </a:solidFill>
              </a:rPr>
              <a:t>Brito </a:t>
            </a:r>
            <a:r>
              <a:rPr sz="1400" b="1" i="1">
                <a:solidFill>
                  <a:srgbClr val="FF0000"/>
                </a:solidFill>
              </a:rPr>
              <a:t>et al. </a:t>
            </a:r>
            <a:r>
              <a:rPr sz="1400" b="1">
                <a:solidFill>
                  <a:srgbClr val="FF0000"/>
                </a:solidFill>
              </a:rPr>
              <a:t>(2017)</a:t>
            </a:r>
          </a:p>
        </p:txBody>
      </p:sp>
    </p:spTree>
    <p:extLst>
      <p:ext uri="{BB962C8B-B14F-4D97-AF65-F5344CB8AC3E}">
        <p14:creationId xmlns:p14="http://schemas.microsoft.com/office/powerpoint/2010/main" val="1460083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4A8CC04-3FDC-BA65-BF68-26136A42E9E2}"/>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Ultralight DM</a:t>
            </a:r>
          </a:p>
        </p:txBody>
      </p:sp>
      <p:sp>
        <p:nvSpPr>
          <p:cNvPr id="6" name="文本框 5">
            <a:extLst>
              <a:ext uri="{FF2B5EF4-FFF2-40B4-BE49-F238E27FC236}">
                <a16:creationId xmlns:a16="http://schemas.microsoft.com/office/drawing/2014/main" id="{473B0982-E841-0029-C501-8D9C8045F4CF}"/>
              </a:ext>
            </a:extLst>
          </p:cNvPr>
          <p:cNvSpPr>
            <a:spLocks noGrp="1"/>
          </p:cNvSpPr>
          <p:nvPr/>
        </p:nvSpPr>
        <p:spPr>
          <a:xfrm>
            <a:off x="9239250" y="6238875"/>
            <a:ext cx="2762250" cy="304800"/>
          </a:xfrm>
          <a:prstGeom prst="rect">
            <a:avLst/>
          </a:prstGeom>
          <a:noFill/>
        </p:spPr>
        <p:txBody>
          <a:bodyPr wrap="square">
            <a:spAutoFit/>
          </a:bodyPr>
          <a:lstStyle/>
          <a:p>
            <a:r>
              <a:rPr sz="1400" b="1">
                <a:solidFill>
                  <a:srgbClr val="FF0000"/>
                </a:solidFill>
              </a:rPr>
              <a:t>PRD 104, 044011 (2021)</a:t>
            </a:r>
          </a:p>
        </p:txBody>
      </p:sp>
      <p:pic>
        <p:nvPicPr>
          <p:cNvPr id="13" name="图片 3"/>
          <p:cNvPicPr>
            <a:picLocks noChangeAspect="1"/>
          </p:cNvPicPr>
          <p:nvPr/>
        </p:nvPicPr>
        <p:blipFill>
          <a:blip r:embed="rId3"/>
          <a:stretch>
            <a:fillRect/>
          </a:stretch>
        </p:blipFill>
        <p:spPr>
          <a:xfrm>
            <a:off x="5993412" y="1244600"/>
            <a:ext cx="5988954" cy="4273368"/>
          </a:xfrm>
          <a:prstGeom prst="rect">
            <a:avLst/>
          </a:prstGeom>
        </p:spPr>
      </p:pic>
      <p:pic>
        <p:nvPicPr>
          <p:cNvPr id="14" name="图片 6"/>
          <p:cNvPicPr>
            <a:picLocks noChangeAspect="1"/>
          </p:cNvPicPr>
          <p:nvPr/>
        </p:nvPicPr>
        <p:blipFill>
          <a:blip r:embed="rId4"/>
          <a:stretch>
            <a:fillRect/>
          </a:stretch>
        </p:blipFill>
        <p:spPr>
          <a:xfrm>
            <a:off x="119374" y="1128913"/>
            <a:ext cx="5754958" cy="4391103"/>
          </a:xfrm>
          <a:prstGeom prst="rect">
            <a:avLst/>
          </a:prstGeom>
        </p:spPr>
      </p:pic>
      <p:sp>
        <p:nvSpPr>
          <p:cNvPr id="5" name="矩形 4">
            <a:extLst>
              <a:ext uri="{FF2B5EF4-FFF2-40B4-BE49-F238E27FC236}">
                <a16:creationId xmlns:a16="http://schemas.microsoft.com/office/drawing/2014/main" id="{B2A75AA5-8F8B-B8C4-E064-DAEE06DEE97F}"/>
              </a:ext>
            </a:extLst>
          </p:cNvPr>
          <p:cNvSpPr>
            <a:spLocks noGrp="1"/>
          </p:cNvSpPr>
          <p:nvPr/>
        </p:nvSpPr>
        <p:spPr>
          <a:xfrm>
            <a:off x="538923" y="405551"/>
            <a:ext cx="4782078" cy="400110"/>
          </a:xfrm>
          <a:prstGeom prst="rect">
            <a:avLst/>
          </a:prstGeom>
        </p:spPr>
        <p:txBody>
          <a:bodyPr wrap="none">
            <a:spAutoFit/>
          </a:bodyPr>
          <a:lstStyle/>
          <a:p>
            <a:r>
              <a:rPr sz="2000" b="1">
                <a:solidFill>
                  <a:srgbClr val="0070C0"/>
                </a:solidFill>
                <a:latin typeface="Arial"/>
                <a:ea typeface="Arial"/>
                <a:cs typeface="Arial"/>
              </a:rPr>
              <a:t>The contribution of higher l, m modes</a:t>
            </a:r>
          </a:p>
        </p:txBody>
      </p:sp>
      <p:sp>
        <p:nvSpPr>
          <p:cNvPr id="8" name="矩形 7">
            <a:extLst>
              <a:ext uri="{FF2B5EF4-FFF2-40B4-BE49-F238E27FC236}">
                <a16:creationId xmlns:a16="http://schemas.microsoft.com/office/drawing/2014/main" id="{7929F761-69B0-313B-3C94-DF118654D4B4}"/>
              </a:ext>
            </a:extLst>
          </p:cNvPr>
          <p:cNvSpPr>
            <a:spLocks noGrp="1"/>
          </p:cNvSpPr>
          <p:nvPr/>
        </p:nvSpPr>
        <p:spPr>
          <a:xfrm>
            <a:off x="6685723" y="5604437"/>
            <a:ext cx="5296643" cy="400110"/>
          </a:xfrm>
          <a:prstGeom prst="rect">
            <a:avLst/>
          </a:prstGeom>
        </p:spPr>
        <p:txBody>
          <a:bodyPr wrap="none">
            <a:spAutoFit/>
          </a:bodyPr>
          <a:lstStyle/>
          <a:p>
            <a:r>
              <a:rPr sz="2000" b="1">
                <a:latin typeface="Arial"/>
                <a:ea typeface="Arial"/>
                <a:cs typeface="Arial"/>
              </a:rPr>
              <a:t>GW emission dominated by higher modes</a:t>
            </a:r>
          </a:p>
        </p:txBody>
      </p:sp>
    </p:spTree>
    <p:extLst>
      <p:ext uri="{BB962C8B-B14F-4D97-AF65-F5344CB8AC3E}">
        <p14:creationId xmlns:p14="http://schemas.microsoft.com/office/powerpoint/2010/main" val="1686319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4A8CC04-3FDC-BA65-BF68-26136A42E9E2}"/>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Ultralight DM</a:t>
            </a:r>
          </a:p>
        </p:txBody>
      </p:sp>
      <p:sp>
        <p:nvSpPr>
          <p:cNvPr id="6" name="文本框 5">
            <a:extLst>
              <a:ext uri="{FF2B5EF4-FFF2-40B4-BE49-F238E27FC236}">
                <a16:creationId xmlns:a16="http://schemas.microsoft.com/office/drawing/2014/main" id="{473B0982-E841-0029-C501-8D9C8045F4CF}"/>
              </a:ext>
            </a:extLst>
          </p:cNvPr>
          <p:cNvSpPr>
            <a:spLocks noGrp="1"/>
          </p:cNvSpPr>
          <p:nvPr/>
        </p:nvSpPr>
        <p:spPr>
          <a:xfrm>
            <a:off x="9239250" y="6238875"/>
            <a:ext cx="2762250" cy="304800"/>
          </a:xfrm>
          <a:prstGeom prst="rect">
            <a:avLst/>
          </a:prstGeom>
          <a:noFill/>
        </p:spPr>
        <p:txBody>
          <a:bodyPr wrap="square">
            <a:spAutoFit/>
          </a:bodyPr>
          <a:lstStyle/>
          <a:p>
            <a:r>
              <a:rPr sz="1400" b="1">
                <a:solidFill>
                  <a:srgbClr val="FF0000"/>
                </a:solidFill>
              </a:rPr>
              <a:t>PRD 106, 023020 (2022)</a:t>
            </a:r>
          </a:p>
        </p:txBody>
      </p:sp>
      <p:sp>
        <p:nvSpPr>
          <p:cNvPr id="3" name="矩形 2">
            <a:extLst>
              <a:ext uri="{FF2B5EF4-FFF2-40B4-BE49-F238E27FC236}">
                <a16:creationId xmlns:a16="http://schemas.microsoft.com/office/drawing/2014/main" id="{4472B7E2-DC99-0A86-FF34-15825EC4CE27}"/>
              </a:ext>
            </a:extLst>
          </p:cNvPr>
          <p:cNvSpPr>
            <a:spLocks noGrp="1"/>
          </p:cNvSpPr>
          <p:nvPr/>
        </p:nvSpPr>
        <p:spPr>
          <a:xfrm>
            <a:off x="564323" y="404437"/>
            <a:ext cx="7672485" cy="400110"/>
          </a:xfrm>
          <a:prstGeom prst="rect">
            <a:avLst/>
          </a:prstGeom>
        </p:spPr>
        <p:txBody>
          <a:bodyPr wrap="none">
            <a:spAutoFit/>
          </a:bodyPr>
          <a:lstStyle/>
          <a:p>
            <a:pPr lvl="1">
              <a:buNone/>
            </a:pPr>
            <a:r>
              <a:rPr sz="2000" b="1" dirty="0">
                <a:latin typeface="Arial"/>
                <a:ea typeface="Arial"/>
                <a:cs typeface="Arial"/>
              </a:rPr>
              <a:t>Search for ultralight dark matter using </a:t>
            </a:r>
            <a:r>
              <a:rPr lang="en-US" sz="2000" b="1" dirty="0">
                <a:latin typeface="Arial"/>
                <a:ea typeface="Arial"/>
                <a:cs typeface="Arial"/>
              </a:rPr>
              <a:t>LVK</a:t>
            </a:r>
            <a:r>
              <a:rPr sz="2000" b="1" dirty="0">
                <a:latin typeface="Arial"/>
                <a:ea typeface="Arial"/>
                <a:cs typeface="Arial"/>
              </a:rPr>
              <a:t> O1-O3 dataset</a:t>
            </a:r>
          </a:p>
        </p:txBody>
      </p:sp>
      <p:pic>
        <p:nvPicPr>
          <p:cNvPr id="11" name="图片 4"/>
          <p:cNvPicPr>
            <a:picLocks noChangeAspect="1"/>
          </p:cNvPicPr>
          <p:nvPr/>
        </p:nvPicPr>
        <p:blipFill>
          <a:blip r:embed="rId3"/>
          <a:stretch>
            <a:fillRect/>
          </a:stretch>
        </p:blipFill>
        <p:spPr>
          <a:xfrm>
            <a:off x="2977667" y="943259"/>
            <a:ext cx="6870459" cy="4971481"/>
          </a:xfrm>
          <a:prstGeom prst="rect">
            <a:avLst/>
          </a:prstGeom>
        </p:spPr>
      </p:pic>
    </p:spTree>
    <p:extLst>
      <p:ext uri="{BB962C8B-B14F-4D97-AF65-F5344CB8AC3E}">
        <p14:creationId xmlns:p14="http://schemas.microsoft.com/office/powerpoint/2010/main" val="3016013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0"/>
          <p:cNvPicPr>
            <a:picLocks noChangeAspect="1"/>
          </p:cNvPicPr>
          <p:nvPr/>
        </p:nvPicPr>
        <p:blipFill>
          <a:blip r:embed="rId3"/>
          <a:stretch>
            <a:fillRect/>
          </a:stretch>
        </p:blipFill>
        <p:spPr>
          <a:xfrm>
            <a:off x="3632307" y="475053"/>
            <a:ext cx="2805449" cy="588930"/>
          </a:xfrm>
          <a:prstGeom prst="rect">
            <a:avLst/>
          </a:prstGeom>
        </p:spPr>
      </p:pic>
      <p:sp>
        <p:nvSpPr>
          <p:cNvPr id="12" name="矩形 11">
            <a:extLst>
              <a:ext uri="{FF2B5EF4-FFF2-40B4-BE49-F238E27FC236}">
                <a16:creationId xmlns:a16="http://schemas.microsoft.com/office/drawing/2014/main" id="{2A95A478-CCA0-B606-81C7-32FC3E59B85F}"/>
              </a:ext>
            </a:extLst>
          </p:cNvPr>
          <p:cNvSpPr>
            <a:spLocks noGrp="1"/>
          </p:cNvSpPr>
          <p:nvPr/>
        </p:nvSpPr>
        <p:spPr>
          <a:xfrm>
            <a:off x="732302" y="631443"/>
            <a:ext cx="2643031" cy="400110"/>
          </a:xfrm>
          <a:prstGeom prst="rect">
            <a:avLst/>
          </a:prstGeom>
        </p:spPr>
        <p:txBody>
          <a:bodyPr wrap="none">
            <a:spAutoFit/>
          </a:bodyPr>
          <a:lstStyle/>
          <a:p>
            <a:r>
              <a:rPr sz="2000" b="1">
                <a:solidFill>
                  <a:srgbClr val="0070C0"/>
                </a:solidFill>
                <a:latin typeface="Arial"/>
                <a:ea typeface="Arial"/>
                <a:cs typeface="Arial"/>
              </a:rPr>
              <a:t>With self-interaction</a:t>
            </a:r>
          </a:p>
        </p:txBody>
      </p:sp>
      <p:pic>
        <p:nvPicPr>
          <p:cNvPr id="20" name="图片 13"/>
          <p:cNvPicPr>
            <a:picLocks noChangeAspect="1"/>
          </p:cNvPicPr>
          <p:nvPr/>
        </p:nvPicPr>
        <p:blipFill>
          <a:blip r:embed="rId4"/>
          <a:stretch>
            <a:fillRect/>
          </a:stretch>
        </p:blipFill>
        <p:spPr>
          <a:xfrm>
            <a:off x="6694730" y="475053"/>
            <a:ext cx="4006201" cy="662182"/>
          </a:xfrm>
          <a:prstGeom prst="rect">
            <a:avLst/>
          </a:prstGeom>
        </p:spPr>
      </p:pic>
      <p:pic>
        <p:nvPicPr>
          <p:cNvPr id="21" name="图片 38"/>
          <p:cNvPicPr>
            <a:picLocks noChangeAspect="1"/>
          </p:cNvPicPr>
          <p:nvPr/>
        </p:nvPicPr>
        <p:blipFill>
          <a:blip r:embed="rId5"/>
          <a:stretch>
            <a:fillRect/>
          </a:stretch>
        </p:blipFill>
        <p:spPr>
          <a:xfrm>
            <a:off x="386783" y="2370667"/>
            <a:ext cx="3989006" cy="2986593"/>
          </a:xfrm>
          <a:prstGeom prst="rect">
            <a:avLst/>
          </a:prstGeom>
        </p:spPr>
      </p:pic>
      <p:pic>
        <p:nvPicPr>
          <p:cNvPr id="22" name="图片 43"/>
          <p:cNvPicPr>
            <a:picLocks noChangeAspect="1"/>
          </p:cNvPicPr>
          <p:nvPr/>
        </p:nvPicPr>
        <p:blipFill>
          <a:blip r:embed="rId6"/>
          <a:stretch>
            <a:fillRect/>
          </a:stretch>
        </p:blipFill>
        <p:spPr>
          <a:xfrm>
            <a:off x="4118026" y="2370669"/>
            <a:ext cx="3982887" cy="2986591"/>
          </a:xfrm>
          <a:prstGeom prst="rect">
            <a:avLst/>
          </a:prstGeom>
        </p:spPr>
      </p:pic>
      <p:pic>
        <p:nvPicPr>
          <p:cNvPr id="23" name="图片 45"/>
          <p:cNvPicPr>
            <a:picLocks noChangeAspect="1"/>
          </p:cNvPicPr>
          <p:nvPr/>
        </p:nvPicPr>
        <p:blipFill>
          <a:blip r:embed="rId7"/>
          <a:stretch>
            <a:fillRect/>
          </a:stretch>
        </p:blipFill>
        <p:spPr>
          <a:xfrm>
            <a:off x="7983378" y="2370667"/>
            <a:ext cx="3967606" cy="2986593"/>
          </a:xfrm>
          <a:prstGeom prst="rect">
            <a:avLst/>
          </a:prstGeom>
        </p:spPr>
      </p:pic>
      <p:sp>
        <p:nvSpPr>
          <p:cNvPr id="3" name="矩形 8">
            <a:extLst>
              <a:ext uri="{FF2B5EF4-FFF2-40B4-BE49-F238E27FC236}">
                <a16:creationId xmlns:a16="http://schemas.microsoft.com/office/drawing/2014/main" id="{37A1A052-D255-FC13-95C0-2B6B75D797EE}"/>
              </a:ext>
            </a:extLst>
          </p:cNvPr>
          <p:cNvSpPr>
            <a:spLocks noGrp="1"/>
          </p:cNvSpPr>
          <p:nvPr/>
        </p:nvSpPr>
        <p:spPr>
          <a:xfrm>
            <a:off x="10063257" y="6333628"/>
            <a:ext cx="5952067" cy="276999"/>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r>
              <a:rPr sz="1200" b="1">
                <a:solidFill>
                  <a:srgbClr val="FF0000"/>
                </a:solidFill>
              </a:rPr>
              <a:t>Guo </a:t>
            </a:r>
            <a:r>
              <a:rPr sz="1200" b="1" i="1">
                <a:solidFill>
                  <a:srgbClr val="FF0000"/>
                </a:solidFill>
              </a:rPr>
              <a:t>et al. </a:t>
            </a:r>
            <a:r>
              <a:rPr sz="1200" b="1">
                <a:solidFill>
                  <a:srgbClr val="FF0000"/>
                </a:solidFill>
              </a:rPr>
              <a:t>arXiv 26XX.XXXX</a:t>
            </a:r>
          </a:p>
        </p:txBody>
      </p:sp>
      <p:sp>
        <p:nvSpPr>
          <p:cNvPr id="2" name="矩形 1">
            <a:extLst>
              <a:ext uri="{FF2B5EF4-FFF2-40B4-BE49-F238E27FC236}">
                <a16:creationId xmlns:a16="http://schemas.microsoft.com/office/drawing/2014/main" id="{C4ABF8B0-CE31-CBCE-5000-128CCB99403A}"/>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Ultralight DM</a:t>
            </a:r>
          </a:p>
        </p:txBody>
      </p:sp>
    </p:spTree>
    <p:extLst>
      <p:ext uri="{BB962C8B-B14F-4D97-AF65-F5344CB8AC3E}">
        <p14:creationId xmlns:p14="http://schemas.microsoft.com/office/powerpoint/2010/main" val="2862873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8EDEF82-5DE2-DAFE-2360-38F9693EC005}"/>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BH Environment</a:t>
            </a:r>
          </a:p>
        </p:txBody>
      </p:sp>
      <p:sp>
        <p:nvSpPr>
          <p:cNvPr id="7" name="矩形 6">
            <a:extLst>
              <a:ext uri="{FF2B5EF4-FFF2-40B4-BE49-F238E27FC236}">
                <a16:creationId xmlns:a16="http://schemas.microsoft.com/office/drawing/2014/main" id="{8D9AEE4A-8CE6-D16D-43B1-D7A2CEDC6F61}"/>
              </a:ext>
            </a:extLst>
          </p:cNvPr>
          <p:cNvSpPr>
            <a:spLocks noGrp="1"/>
          </p:cNvSpPr>
          <p:nvPr/>
        </p:nvSpPr>
        <p:spPr>
          <a:xfrm>
            <a:off x="408070" y="532244"/>
            <a:ext cx="8955135" cy="3693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b="1">
                <a:solidFill>
                  <a:srgbClr val="0070C0"/>
                </a:solidFill>
              </a:rPr>
              <a:t>Baseline theory: thin-disk limit and the Novikov–Thorne (NT) limit</a:t>
            </a:r>
          </a:p>
        </p:txBody>
      </p:sp>
      <p:sp>
        <p:nvSpPr>
          <p:cNvPr id="4" name="文本框 3">
            <a:extLst>
              <a:ext uri="{FF2B5EF4-FFF2-40B4-BE49-F238E27FC236}">
                <a16:creationId xmlns:a16="http://schemas.microsoft.com/office/drawing/2014/main" id="{36E08A21-EA41-F7D2-090A-4C4D59DDE2BB}"/>
              </a:ext>
            </a:extLst>
          </p:cNvPr>
          <p:cNvSpPr>
            <a:spLocks noGrp="1"/>
          </p:cNvSpPr>
          <p:nvPr/>
        </p:nvSpPr>
        <p:spPr>
          <a:xfrm>
            <a:off x="1725947" y="1013988"/>
            <a:ext cx="8238508" cy="646331"/>
          </a:xfrm>
          <a:prstGeom prst="rect">
            <a:avLst/>
          </a:prstGeom>
          <a:noFill/>
        </p:spPr>
        <p:txBody>
          <a:bodyPr wrap="square">
            <a:spAutoFit/>
          </a:bodyPr>
          <a:lstStyle/>
          <a:p>
            <a:r>
              <a:rPr>
                <a:solidFill>
                  <a:srgbClr val="FF0000"/>
                </a:solidFill>
              </a:rPr>
              <a:t>GR light bending </a:t>
            </a:r>
            <a:r>
              <a:t>makes a non-negligible fraction of disk photons fall into the BH and modify the BHspin.</a:t>
            </a:r>
          </a:p>
        </p:txBody>
      </p:sp>
      <p:sp>
        <p:nvSpPr>
          <p:cNvPr id="9" name="文本框 8">
            <a:extLst>
              <a:ext uri="{FF2B5EF4-FFF2-40B4-BE49-F238E27FC236}">
                <a16:creationId xmlns:a16="http://schemas.microsoft.com/office/drawing/2014/main" id="{028A27E4-D7FD-A250-7FA4-6E1582137748}"/>
              </a:ext>
            </a:extLst>
          </p:cNvPr>
          <p:cNvSpPr>
            <a:spLocks noGrp="1"/>
          </p:cNvSpPr>
          <p:nvPr/>
        </p:nvSpPr>
        <p:spPr>
          <a:xfrm>
            <a:off x="408070" y="1894702"/>
            <a:ext cx="6319380" cy="369332"/>
          </a:xfrm>
          <a:prstGeom prst="rect">
            <a:avLst/>
          </a:prstGeom>
          <a:noFill/>
        </p:spPr>
        <p:txBody>
          <a:bodyPr wrap="square">
            <a:spAutoFit/>
          </a:bodyPr>
          <a:lstStyle/>
          <a:p>
            <a:r>
              <a:rPr b="1"/>
              <a:t>NT limit (ideal thin disk)</a:t>
            </a:r>
          </a:p>
        </p:txBody>
      </p:sp>
      <p:sp>
        <p:nvSpPr>
          <p:cNvPr id="12" name="文本框 11">
            <a:extLst>
              <a:ext uri="{FF2B5EF4-FFF2-40B4-BE49-F238E27FC236}">
                <a16:creationId xmlns:a16="http://schemas.microsoft.com/office/drawing/2014/main" id="{552838D2-A14E-CC0F-0826-DC15F91B81ED}"/>
              </a:ext>
            </a:extLst>
          </p:cNvPr>
          <p:cNvSpPr>
            <a:spLocks noGrp="1"/>
          </p:cNvSpPr>
          <p:nvPr/>
        </p:nvSpPr>
        <p:spPr>
          <a:xfrm>
            <a:off x="616907" y="2366696"/>
            <a:ext cx="5264063" cy="1901483"/>
          </a:xfrm>
          <a:prstGeom prst="rect">
            <a:avLst/>
          </a:prstGeom>
          <a:noFill/>
        </p:spPr>
        <p:txBody>
          <a:bodyPr wrap="square">
            <a:spAutoFit/>
          </a:bodyPr>
          <a:lstStyle/>
          <a:p>
            <a:pPr marL="285750" indent="-285750">
              <a:lnSpc>
                <a:spcPct val="150000"/>
              </a:lnSpc>
              <a:buFont typeface="Arial"/>
              <a:buChar char="•"/>
            </a:pPr>
            <a:r>
              <a:rPr sz="1600"/>
              <a:t>Geometrically thin disk.</a:t>
            </a:r>
          </a:p>
          <a:p>
            <a:pPr marL="285750" indent="-285750">
              <a:lnSpc>
                <a:spcPct val="150000"/>
              </a:lnSpc>
              <a:buFont typeface="Arial"/>
              <a:buChar char="•"/>
            </a:pPr>
            <a:r>
              <a:rPr sz="1600"/>
              <a:t>Gas inspirals to ISCO, then plunges.</a:t>
            </a:r>
          </a:p>
          <a:p>
            <a:pPr marL="285750" indent="-285750">
              <a:lnSpc>
                <a:spcPct val="150000"/>
              </a:lnSpc>
              <a:buFont typeface="Arial"/>
              <a:buChar char="•"/>
            </a:pPr>
            <a:r>
              <a:rPr sz="1600"/>
              <a:t>BH gains mass and angular momentum from inflow(and captured radiation).</a:t>
            </a:r>
          </a:p>
          <a:p>
            <a:pPr marL="285750" indent="-285750">
              <a:lnSpc>
                <a:spcPct val="150000"/>
              </a:lnSpc>
              <a:buFont typeface="Arial"/>
              <a:buChar char="•"/>
            </a:pPr>
            <a:r>
              <a:rPr sz="1600"/>
              <a:t>…</a:t>
            </a:r>
          </a:p>
        </p:txBody>
      </p:sp>
      <p:pic>
        <p:nvPicPr>
          <p:cNvPr id="32" name="图片 13"/>
          <p:cNvPicPr>
            <a:picLocks noChangeAspect="1"/>
          </p:cNvPicPr>
          <p:nvPr/>
        </p:nvPicPr>
        <p:blipFill>
          <a:blip r:embed="rId3"/>
          <a:stretch>
            <a:fillRect/>
          </a:stretch>
        </p:blipFill>
        <p:spPr>
          <a:xfrm>
            <a:off x="1891047" y="5041399"/>
            <a:ext cx="1786270" cy="621555"/>
          </a:xfrm>
          <a:prstGeom prst="rect">
            <a:avLst/>
          </a:prstGeom>
        </p:spPr>
      </p:pic>
      <p:sp>
        <p:nvSpPr>
          <p:cNvPr id="15" name="文本框 14">
            <a:extLst>
              <a:ext uri="{FF2B5EF4-FFF2-40B4-BE49-F238E27FC236}">
                <a16:creationId xmlns:a16="http://schemas.microsoft.com/office/drawing/2014/main" id="{7B490CA7-BCD8-05FC-B590-811CCBC63F0B}"/>
              </a:ext>
            </a:extLst>
          </p:cNvPr>
          <p:cNvSpPr>
            <a:spLocks noGrp="1"/>
          </p:cNvSpPr>
          <p:nvPr/>
        </p:nvSpPr>
        <p:spPr>
          <a:xfrm>
            <a:off x="6627243" y="1894702"/>
            <a:ext cx="6319380" cy="369332"/>
          </a:xfrm>
          <a:prstGeom prst="rect">
            <a:avLst/>
          </a:prstGeom>
          <a:noFill/>
        </p:spPr>
        <p:txBody>
          <a:bodyPr wrap="square">
            <a:spAutoFit/>
          </a:bodyPr>
          <a:lstStyle/>
          <a:p>
            <a:r>
              <a:rPr b="1"/>
              <a:t>Spin limits</a:t>
            </a:r>
          </a:p>
        </p:txBody>
      </p:sp>
      <p:sp>
        <p:nvSpPr>
          <p:cNvPr id="16" name="文本框 15">
            <a:extLst>
              <a:ext uri="{FF2B5EF4-FFF2-40B4-BE49-F238E27FC236}">
                <a16:creationId xmlns:a16="http://schemas.microsoft.com/office/drawing/2014/main" id="{D513E914-3059-2772-C587-D2822D5C3420}"/>
              </a:ext>
            </a:extLst>
          </p:cNvPr>
          <p:cNvSpPr>
            <a:spLocks noGrp="1"/>
          </p:cNvSpPr>
          <p:nvPr/>
        </p:nvSpPr>
        <p:spPr>
          <a:xfrm>
            <a:off x="6927937" y="2366696"/>
            <a:ext cx="5264063" cy="793487"/>
          </a:xfrm>
          <a:prstGeom prst="rect">
            <a:avLst/>
          </a:prstGeom>
          <a:noFill/>
        </p:spPr>
        <p:txBody>
          <a:bodyPr wrap="square">
            <a:spAutoFit/>
          </a:bodyPr>
          <a:lstStyle/>
          <a:p>
            <a:pPr marL="285750" indent="-285750">
              <a:lnSpc>
                <a:spcPct val="150000"/>
              </a:lnSpc>
              <a:buFont typeface="Arial"/>
              <a:buChar char="•"/>
            </a:pPr>
            <a:r>
              <a:rPr sz="1600"/>
              <a:t>Neglect GR light bending:</a:t>
            </a:r>
          </a:p>
          <a:p>
            <a:pPr marL="285750" indent="-285750">
              <a:lnSpc>
                <a:spcPct val="150000"/>
              </a:lnSpc>
              <a:buFont typeface="Arial"/>
              <a:buChar char="•"/>
            </a:pPr>
            <a:r>
              <a:rPr sz="1600"/>
              <a:t>Including GR light bending: </a:t>
            </a:r>
          </a:p>
        </p:txBody>
      </p:sp>
      <p:pic>
        <p:nvPicPr>
          <p:cNvPr id="35" name="图片 17"/>
          <p:cNvPicPr>
            <a:picLocks noChangeAspect="1"/>
          </p:cNvPicPr>
          <p:nvPr/>
        </p:nvPicPr>
        <p:blipFill>
          <a:blip r:embed="rId4"/>
          <a:stretch>
            <a:fillRect/>
          </a:stretch>
        </p:blipFill>
        <p:spPr>
          <a:xfrm>
            <a:off x="9634603" y="2516231"/>
            <a:ext cx="652398" cy="209485"/>
          </a:xfrm>
          <a:prstGeom prst="rect">
            <a:avLst/>
          </a:prstGeom>
        </p:spPr>
      </p:pic>
      <p:pic>
        <p:nvPicPr>
          <p:cNvPr id="36" name="图片 19"/>
          <p:cNvPicPr>
            <a:picLocks noChangeAspect="1"/>
          </p:cNvPicPr>
          <p:nvPr/>
        </p:nvPicPr>
        <p:blipFill>
          <a:blip r:embed="rId5"/>
          <a:stretch>
            <a:fillRect/>
          </a:stretch>
        </p:blipFill>
        <p:spPr>
          <a:xfrm>
            <a:off x="9764829" y="2847502"/>
            <a:ext cx="1169871" cy="263971"/>
          </a:xfrm>
          <a:prstGeom prst="rect">
            <a:avLst/>
          </a:prstGeom>
        </p:spPr>
      </p:pic>
      <p:sp>
        <p:nvSpPr>
          <p:cNvPr id="21" name="文本框 20">
            <a:extLst>
              <a:ext uri="{FF2B5EF4-FFF2-40B4-BE49-F238E27FC236}">
                <a16:creationId xmlns:a16="http://schemas.microsoft.com/office/drawing/2014/main" id="{C4D38778-427A-9A07-9E6E-9DE204222DFA}"/>
              </a:ext>
            </a:extLst>
          </p:cNvPr>
          <p:cNvSpPr>
            <a:spLocks noGrp="1"/>
          </p:cNvSpPr>
          <p:nvPr/>
        </p:nvSpPr>
        <p:spPr>
          <a:xfrm>
            <a:off x="408070" y="4470123"/>
            <a:ext cx="6319380" cy="369332"/>
          </a:xfrm>
          <a:prstGeom prst="rect">
            <a:avLst/>
          </a:prstGeom>
          <a:noFill/>
        </p:spPr>
        <p:txBody>
          <a:bodyPr wrap="square">
            <a:spAutoFit/>
          </a:bodyPr>
          <a:lstStyle/>
          <a:p>
            <a:r>
              <a:rPr b="1"/>
              <a:t>Spin evolution rate</a:t>
            </a:r>
          </a:p>
        </p:txBody>
      </p:sp>
      <p:sp>
        <p:nvSpPr>
          <p:cNvPr id="22" name="文本框 21">
            <a:extLst>
              <a:ext uri="{FF2B5EF4-FFF2-40B4-BE49-F238E27FC236}">
                <a16:creationId xmlns:a16="http://schemas.microsoft.com/office/drawing/2014/main" id="{1DE75295-3288-19C1-5673-68283470280F}"/>
              </a:ext>
            </a:extLst>
          </p:cNvPr>
          <p:cNvSpPr>
            <a:spLocks noGrp="1"/>
          </p:cNvSpPr>
          <p:nvPr/>
        </p:nvSpPr>
        <p:spPr>
          <a:xfrm>
            <a:off x="6641001" y="4470123"/>
            <a:ext cx="6319380" cy="369332"/>
          </a:xfrm>
          <a:prstGeom prst="rect">
            <a:avLst/>
          </a:prstGeom>
          <a:noFill/>
        </p:spPr>
        <p:txBody>
          <a:bodyPr wrap="square">
            <a:spAutoFit/>
          </a:bodyPr>
          <a:lstStyle/>
          <a:p>
            <a:r>
              <a:rPr b="1"/>
              <a:t>Limitations</a:t>
            </a:r>
          </a:p>
        </p:txBody>
      </p:sp>
      <p:sp>
        <p:nvSpPr>
          <p:cNvPr id="23" name="文本框 22">
            <a:extLst>
              <a:ext uri="{FF2B5EF4-FFF2-40B4-BE49-F238E27FC236}">
                <a16:creationId xmlns:a16="http://schemas.microsoft.com/office/drawing/2014/main" id="{66572199-810F-0D3E-8A42-6465B1932545}"/>
              </a:ext>
            </a:extLst>
          </p:cNvPr>
          <p:cNvSpPr>
            <a:spLocks noGrp="1"/>
          </p:cNvSpPr>
          <p:nvPr/>
        </p:nvSpPr>
        <p:spPr>
          <a:xfrm>
            <a:off x="6927937" y="4869467"/>
            <a:ext cx="5264063" cy="1532151"/>
          </a:xfrm>
          <a:prstGeom prst="rect">
            <a:avLst/>
          </a:prstGeom>
          <a:noFill/>
        </p:spPr>
        <p:txBody>
          <a:bodyPr wrap="square">
            <a:spAutoFit/>
          </a:bodyPr>
          <a:lstStyle/>
          <a:p>
            <a:pPr marL="285750" indent="-285750">
              <a:lnSpc>
                <a:spcPct val="150000"/>
              </a:lnSpc>
              <a:buFont typeface="Arial"/>
              <a:buChar char="•"/>
            </a:pPr>
            <a:r>
              <a:rPr sz="1600"/>
              <a:t>No magnetic torque across ISCO</a:t>
            </a:r>
          </a:p>
          <a:p>
            <a:pPr marL="285750" indent="-285750">
              <a:lnSpc>
                <a:spcPct val="150000"/>
              </a:lnSpc>
              <a:buFont typeface="Arial"/>
              <a:buChar char="•"/>
            </a:pPr>
            <a:r>
              <a:rPr sz="1600"/>
              <a:t>Steady</a:t>
            </a:r>
          </a:p>
          <a:p>
            <a:pPr marL="285750" indent="-285750">
              <a:lnSpc>
                <a:spcPct val="150000"/>
              </a:lnSpc>
              <a:buFont typeface="Arial"/>
              <a:buChar char="•"/>
            </a:pPr>
            <a:r>
              <a:rPr sz="1600"/>
              <a:t>Axisymmetric</a:t>
            </a:r>
          </a:p>
          <a:p>
            <a:pPr marL="285750" indent="-285750">
              <a:lnSpc>
                <a:spcPct val="150000"/>
              </a:lnSpc>
              <a:buFont typeface="Arial"/>
              <a:buChar char="•"/>
            </a:pPr>
            <a:r>
              <a:rPr sz="1600"/>
              <a:t>…</a:t>
            </a:r>
          </a:p>
        </p:txBody>
      </p:sp>
      <p:sp>
        <p:nvSpPr>
          <p:cNvPr id="2" name="文本框 1">
            <a:extLst>
              <a:ext uri="{FF2B5EF4-FFF2-40B4-BE49-F238E27FC236}">
                <a16:creationId xmlns:a16="http://schemas.microsoft.com/office/drawing/2014/main" id="{CDE9E3E1-2C99-E72E-4B17-0F9232DFCD81}"/>
              </a:ext>
            </a:extLst>
          </p:cNvPr>
          <p:cNvSpPr>
            <a:spLocks noGrp="1"/>
          </p:cNvSpPr>
          <p:nvPr/>
        </p:nvSpPr>
        <p:spPr>
          <a:xfrm>
            <a:off x="9886950" y="6370459"/>
            <a:ext cx="2413610" cy="261610"/>
          </a:xfrm>
          <a:prstGeom prst="rect">
            <a:avLst/>
          </a:prstGeom>
          <a:noFill/>
        </p:spPr>
        <p:txBody>
          <a:bodyPr wrap="square">
            <a:spAutoFit/>
          </a:bodyPr>
          <a:lstStyle/>
          <a:p>
            <a:r>
              <a:rPr sz="1100" b="1">
                <a:solidFill>
                  <a:srgbClr val="FF0000"/>
                </a:solidFill>
              </a:rPr>
              <a:t>Yuan &amp; Cardoso arXiv:26XX.XXXX</a:t>
            </a:r>
          </a:p>
        </p:txBody>
      </p:sp>
    </p:spTree>
    <p:extLst>
      <p:ext uri="{BB962C8B-B14F-4D97-AF65-F5344CB8AC3E}">
        <p14:creationId xmlns:p14="http://schemas.microsoft.com/office/powerpoint/2010/main" val="1228848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D823DD9E-6295-6107-1B62-172B20F21E4A}"/>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BH Environment</a:t>
            </a:r>
          </a:p>
        </p:txBody>
      </p:sp>
      <p:sp>
        <p:nvSpPr>
          <p:cNvPr id="7" name="矩形 6">
            <a:extLst>
              <a:ext uri="{FF2B5EF4-FFF2-40B4-BE49-F238E27FC236}">
                <a16:creationId xmlns:a16="http://schemas.microsoft.com/office/drawing/2014/main" id="{AA643EC0-8AF6-01D5-132A-10249D565D1F}"/>
              </a:ext>
            </a:extLst>
          </p:cNvPr>
          <p:cNvSpPr>
            <a:spLocks noGrp="1"/>
          </p:cNvSpPr>
          <p:nvPr/>
        </p:nvSpPr>
        <p:spPr>
          <a:xfrm>
            <a:off x="408070" y="532244"/>
            <a:ext cx="8955135" cy="3693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b="1">
                <a:solidFill>
                  <a:srgbClr val="0070C0"/>
                </a:solidFill>
              </a:rPr>
              <a:t>Equilibrium spins</a:t>
            </a:r>
          </a:p>
        </p:txBody>
      </p:sp>
      <p:sp>
        <p:nvSpPr>
          <p:cNvPr id="5" name="文本框 4">
            <a:extLst>
              <a:ext uri="{FF2B5EF4-FFF2-40B4-BE49-F238E27FC236}">
                <a16:creationId xmlns:a16="http://schemas.microsoft.com/office/drawing/2014/main" id="{FB46A845-2FCB-DEC7-C1BB-696FD332F9D5}"/>
              </a:ext>
            </a:extLst>
          </p:cNvPr>
          <p:cNvSpPr>
            <a:spLocks noGrp="1"/>
          </p:cNvSpPr>
          <p:nvPr/>
        </p:nvSpPr>
        <p:spPr>
          <a:xfrm>
            <a:off x="9886950" y="6370459"/>
            <a:ext cx="2413610" cy="261610"/>
          </a:xfrm>
          <a:prstGeom prst="rect">
            <a:avLst/>
          </a:prstGeom>
          <a:noFill/>
        </p:spPr>
        <p:txBody>
          <a:bodyPr wrap="square">
            <a:spAutoFit/>
          </a:bodyPr>
          <a:lstStyle/>
          <a:p>
            <a:r>
              <a:rPr sz="1100" b="1">
                <a:solidFill>
                  <a:srgbClr val="FF0000"/>
                </a:solidFill>
              </a:rPr>
              <a:t>Yuan &amp; Cardoso arXiv:26XX.XXXX</a:t>
            </a:r>
          </a:p>
        </p:txBody>
      </p:sp>
      <p:pic>
        <p:nvPicPr>
          <p:cNvPr id="32" name="图片 3"/>
          <p:cNvPicPr>
            <a:picLocks noChangeAspect="1"/>
          </p:cNvPicPr>
          <p:nvPr/>
        </p:nvPicPr>
        <p:blipFill>
          <a:blip r:embed="rId3"/>
          <a:stretch>
            <a:fillRect/>
          </a:stretch>
        </p:blipFill>
        <p:spPr>
          <a:xfrm>
            <a:off x="0" y="1584542"/>
            <a:ext cx="6599547" cy="4102274"/>
          </a:xfrm>
          <a:prstGeom prst="rect">
            <a:avLst/>
          </a:prstGeom>
        </p:spPr>
      </p:pic>
      <p:sp>
        <p:nvSpPr>
          <p:cNvPr id="9" name="矩形 8">
            <a:extLst>
              <a:ext uri="{FF2B5EF4-FFF2-40B4-BE49-F238E27FC236}">
                <a16:creationId xmlns:a16="http://schemas.microsoft.com/office/drawing/2014/main" id="{BBCB23CD-B04B-3AD3-8EFE-9AC33987EECA}"/>
              </a:ext>
            </a:extLst>
          </p:cNvPr>
          <p:cNvSpPr>
            <a:spLocks noGrp="1"/>
          </p:cNvSpPr>
          <p:nvPr/>
        </p:nvSpPr>
        <p:spPr>
          <a:xfrm>
            <a:off x="6599547" y="984159"/>
            <a:ext cx="2021980" cy="3693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b="1"/>
              <a:t>Summary</a:t>
            </a:r>
          </a:p>
        </p:txBody>
      </p:sp>
      <p:sp>
        <p:nvSpPr>
          <p:cNvPr id="10" name="文本框 9">
            <a:extLst>
              <a:ext uri="{FF2B5EF4-FFF2-40B4-BE49-F238E27FC236}">
                <a16:creationId xmlns:a16="http://schemas.microsoft.com/office/drawing/2014/main" id="{E9B55ACB-F1E7-F2E5-4AE2-EE396E3A5F02}"/>
              </a:ext>
            </a:extLst>
          </p:cNvPr>
          <p:cNvSpPr>
            <a:spLocks noGrp="1"/>
          </p:cNvSpPr>
          <p:nvPr/>
        </p:nvSpPr>
        <p:spPr>
          <a:xfrm>
            <a:off x="6795457" y="1436074"/>
            <a:ext cx="5264063" cy="1532151"/>
          </a:xfrm>
          <a:prstGeom prst="rect">
            <a:avLst/>
          </a:prstGeom>
          <a:noFill/>
        </p:spPr>
        <p:txBody>
          <a:bodyPr wrap="square">
            <a:spAutoFit/>
          </a:bodyPr>
          <a:lstStyle/>
          <a:p>
            <a:pPr marL="285750" indent="-285750">
              <a:lnSpc>
                <a:spcPct val="150000"/>
              </a:lnSpc>
              <a:buFont typeface="Arial"/>
              <a:buChar char="•"/>
            </a:pPr>
            <a:r>
              <a:rPr sz="1600"/>
              <a:t>Fiducial:</a:t>
            </a:r>
          </a:p>
          <a:p>
            <a:pPr marL="285750" indent="-285750">
              <a:lnSpc>
                <a:spcPct val="150000"/>
              </a:lnSpc>
              <a:buFont typeface="Arial"/>
              <a:buChar char="•"/>
            </a:pPr>
            <a:r>
              <a:rPr sz="1600"/>
              <a:t>All configurations:</a:t>
            </a:r>
          </a:p>
          <a:p>
            <a:pPr marL="285750" indent="-285750">
              <a:lnSpc>
                <a:spcPct val="150000"/>
              </a:lnSpc>
              <a:buFont typeface="Arial"/>
              <a:buChar char="•"/>
            </a:pPr>
            <a:r>
              <a:rPr sz="1600"/>
              <a:t>Model III: earlier spin-down, </a:t>
            </a:r>
          </a:p>
          <a:p>
            <a:pPr marL="285750" indent="-285750">
              <a:lnSpc>
                <a:spcPct val="150000"/>
              </a:lnSpc>
              <a:buFont typeface="Arial"/>
              <a:buChar char="•"/>
            </a:pPr>
            <a:r>
              <a:rPr sz="1600"/>
              <a:t>Model IV: higher equilibrium spin， </a:t>
            </a:r>
          </a:p>
        </p:txBody>
      </p:sp>
      <p:pic>
        <p:nvPicPr>
          <p:cNvPr id="35" name="图片 12"/>
          <p:cNvPicPr>
            <a:picLocks noChangeAspect="1"/>
          </p:cNvPicPr>
          <p:nvPr/>
        </p:nvPicPr>
        <p:blipFill>
          <a:blip r:embed="rId4"/>
          <a:stretch>
            <a:fillRect/>
          </a:stretch>
        </p:blipFill>
        <p:spPr>
          <a:xfrm>
            <a:off x="7994776" y="1560515"/>
            <a:ext cx="1053974" cy="233664"/>
          </a:xfrm>
          <a:prstGeom prst="rect">
            <a:avLst/>
          </a:prstGeom>
        </p:spPr>
      </p:pic>
      <p:pic>
        <p:nvPicPr>
          <p:cNvPr id="36" name="图片 14"/>
          <p:cNvPicPr>
            <a:picLocks noChangeAspect="1"/>
          </p:cNvPicPr>
          <p:nvPr/>
        </p:nvPicPr>
        <p:blipFill>
          <a:blip r:embed="rId5"/>
          <a:stretch>
            <a:fillRect/>
          </a:stretch>
        </p:blipFill>
        <p:spPr>
          <a:xfrm>
            <a:off x="8848847" y="1911351"/>
            <a:ext cx="1056416" cy="266668"/>
          </a:xfrm>
          <a:prstGeom prst="rect">
            <a:avLst/>
          </a:prstGeom>
        </p:spPr>
      </p:pic>
      <p:pic>
        <p:nvPicPr>
          <p:cNvPr id="37" name="图片 16"/>
          <p:cNvPicPr>
            <a:picLocks noChangeAspect="1"/>
          </p:cNvPicPr>
          <p:nvPr/>
        </p:nvPicPr>
        <p:blipFill>
          <a:blip r:embed="rId6"/>
          <a:stretch>
            <a:fillRect/>
          </a:stretch>
        </p:blipFill>
        <p:spPr>
          <a:xfrm>
            <a:off x="9693465" y="2279589"/>
            <a:ext cx="1761936" cy="271494"/>
          </a:xfrm>
          <a:prstGeom prst="rect">
            <a:avLst/>
          </a:prstGeom>
        </p:spPr>
      </p:pic>
      <p:pic>
        <p:nvPicPr>
          <p:cNvPr id="38" name="图片 18"/>
          <p:cNvPicPr>
            <a:picLocks noChangeAspect="1"/>
          </p:cNvPicPr>
          <p:nvPr/>
        </p:nvPicPr>
        <p:blipFill>
          <a:blip r:embed="rId7"/>
          <a:stretch>
            <a:fillRect/>
          </a:stretch>
        </p:blipFill>
        <p:spPr>
          <a:xfrm>
            <a:off x="10236321" y="2581088"/>
            <a:ext cx="1175290" cy="339912"/>
          </a:xfrm>
          <a:prstGeom prst="rect">
            <a:avLst/>
          </a:prstGeom>
        </p:spPr>
      </p:pic>
      <p:sp>
        <p:nvSpPr>
          <p:cNvPr id="20" name="矩形 19">
            <a:extLst>
              <a:ext uri="{FF2B5EF4-FFF2-40B4-BE49-F238E27FC236}">
                <a16:creationId xmlns:a16="http://schemas.microsoft.com/office/drawing/2014/main" id="{37C45852-A590-3327-7AB2-532B8D6BB6A7}"/>
              </a:ext>
            </a:extLst>
          </p:cNvPr>
          <p:cNvSpPr>
            <a:spLocks noGrp="1"/>
          </p:cNvSpPr>
          <p:nvPr/>
        </p:nvSpPr>
        <p:spPr>
          <a:xfrm>
            <a:off x="6599547" y="3651191"/>
            <a:ext cx="2021980" cy="3693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b="1"/>
              <a:t>Physical picture</a:t>
            </a:r>
          </a:p>
        </p:txBody>
      </p:sp>
      <p:sp>
        <p:nvSpPr>
          <p:cNvPr id="21" name="文本框 20">
            <a:extLst>
              <a:ext uri="{FF2B5EF4-FFF2-40B4-BE49-F238E27FC236}">
                <a16:creationId xmlns:a16="http://schemas.microsoft.com/office/drawing/2014/main" id="{AC5C36F2-B624-7258-360E-B98AFA345F2F}"/>
              </a:ext>
            </a:extLst>
          </p:cNvPr>
          <p:cNvSpPr>
            <a:spLocks noGrp="1"/>
          </p:cNvSpPr>
          <p:nvPr/>
        </p:nvSpPr>
        <p:spPr>
          <a:xfrm>
            <a:off x="6795457" y="4220242"/>
            <a:ext cx="5264063" cy="793487"/>
          </a:xfrm>
          <a:prstGeom prst="rect">
            <a:avLst/>
          </a:prstGeom>
          <a:noFill/>
        </p:spPr>
        <p:txBody>
          <a:bodyPr wrap="square">
            <a:spAutoFit/>
          </a:bodyPr>
          <a:lstStyle/>
          <a:p>
            <a:pPr marL="285750" indent="-285750">
              <a:lnSpc>
                <a:spcPct val="150000"/>
              </a:lnSpc>
              <a:buFont typeface="Arial"/>
              <a:buChar char="•"/>
            </a:pPr>
            <a:r>
              <a:rPr sz="1600"/>
              <a:t>Larger net magnetic flux        lower Equilibrium spin</a:t>
            </a:r>
          </a:p>
          <a:p>
            <a:pPr marL="285750" indent="-285750">
              <a:lnSpc>
                <a:spcPct val="150000"/>
              </a:lnSpc>
              <a:buFont typeface="Arial"/>
              <a:buChar char="•"/>
            </a:pPr>
            <a:r>
              <a:rPr sz="1600"/>
              <a:t>Weaker net magnetic flux         higher Equilibrium spin</a:t>
            </a:r>
          </a:p>
        </p:txBody>
      </p:sp>
      <p:pic>
        <p:nvPicPr>
          <p:cNvPr id="41" name="图片 22"/>
          <p:cNvPicPr>
            <a:picLocks noChangeAspect="1"/>
          </p:cNvPicPr>
          <p:nvPr/>
        </p:nvPicPr>
        <p:blipFill>
          <a:blip r:embed="rId8"/>
          <a:stretch>
            <a:fillRect/>
          </a:stretch>
        </p:blipFill>
        <p:spPr>
          <a:xfrm>
            <a:off x="9376689" y="4362450"/>
            <a:ext cx="334504" cy="230692"/>
          </a:xfrm>
          <a:prstGeom prst="rect">
            <a:avLst/>
          </a:prstGeom>
        </p:spPr>
      </p:pic>
      <p:pic>
        <p:nvPicPr>
          <p:cNvPr id="42" name="图片 23"/>
          <p:cNvPicPr>
            <a:picLocks noChangeAspect="1"/>
          </p:cNvPicPr>
          <p:nvPr/>
        </p:nvPicPr>
        <p:blipFill>
          <a:blip r:embed="rId8"/>
          <a:stretch>
            <a:fillRect/>
          </a:stretch>
        </p:blipFill>
        <p:spPr>
          <a:xfrm>
            <a:off x="9465589" y="4743450"/>
            <a:ext cx="334504" cy="230692"/>
          </a:xfrm>
          <a:prstGeom prst="rect">
            <a:avLst/>
          </a:prstGeom>
        </p:spPr>
      </p:pic>
    </p:spTree>
    <p:extLst>
      <p:ext uri="{BB962C8B-B14F-4D97-AF65-F5344CB8AC3E}">
        <p14:creationId xmlns:p14="http://schemas.microsoft.com/office/powerpoint/2010/main" val="1773740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5F4EF816-0908-ABAF-E5F5-BD88CC706BB5}"/>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BH Environment</a:t>
            </a:r>
          </a:p>
        </p:txBody>
      </p:sp>
      <p:sp>
        <p:nvSpPr>
          <p:cNvPr id="7" name="矩形 6">
            <a:extLst>
              <a:ext uri="{FF2B5EF4-FFF2-40B4-BE49-F238E27FC236}">
                <a16:creationId xmlns:a16="http://schemas.microsoft.com/office/drawing/2014/main" id="{9E7D45BA-75DF-21E9-9379-D51768FADE29}"/>
              </a:ext>
            </a:extLst>
          </p:cNvPr>
          <p:cNvSpPr>
            <a:spLocks noGrp="1"/>
          </p:cNvSpPr>
          <p:nvPr/>
        </p:nvSpPr>
        <p:spPr>
          <a:xfrm>
            <a:off x="408070" y="532244"/>
            <a:ext cx="8955135" cy="3693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b="1">
                <a:solidFill>
                  <a:srgbClr val="0070C0"/>
                </a:solidFill>
              </a:rPr>
              <a:t>Astrophysical implication</a:t>
            </a:r>
          </a:p>
        </p:txBody>
      </p:sp>
      <p:sp>
        <p:nvSpPr>
          <p:cNvPr id="5" name="文本框 4">
            <a:extLst>
              <a:ext uri="{FF2B5EF4-FFF2-40B4-BE49-F238E27FC236}">
                <a16:creationId xmlns:a16="http://schemas.microsoft.com/office/drawing/2014/main" id="{BE057990-A8BA-5D44-2142-37CD4503E5FA}"/>
              </a:ext>
            </a:extLst>
          </p:cNvPr>
          <p:cNvSpPr>
            <a:spLocks noGrp="1"/>
          </p:cNvSpPr>
          <p:nvPr/>
        </p:nvSpPr>
        <p:spPr>
          <a:xfrm>
            <a:off x="9886950" y="6370459"/>
            <a:ext cx="2413610" cy="261610"/>
          </a:xfrm>
          <a:prstGeom prst="rect">
            <a:avLst/>
          </a:prstGeom>
          <a:noFill/>
        </p:spPr>
        <p:txBody>
          <a:bodyPr wrap="square">
            <a:spAutoFit/>
          </a:bodyPr>
          <a:lstStyle/>
          <a:p>
            <a:r>
              <a:rPr sz="1100" b="1">
                <a:solidFill>
                  <a:srgbClr val="FF0000"/>
                </a:solidFill>
              </a:rPr>
              <a:t>Yuan &amp; Cardoso arXiv:26XX.XXXX</a:t>
            </a:r>
          </a:p>
        </p:txBody>
      </p:sp>
      <p:sp>
        <p:nvSpPr>
          <p:cNvPr id="9" name="矩形 8">
            <a:extLst>
              <a:ext uri="{FF2B5EF4-FFF2-40B4-BE49-F238E27FC236}">
                <a16:creationId xmlns:a16="http://schemas.microsoft.com/office/drawing/2014/main" id="{E4DFC137-6830-0AE8-7DD9-5AA33758FA67}"/>
              </a:ext>
            </a:extLst>
          </p:cNvPr>
          <p:cNvSpPr>
            <a:spLocks noGrp="1"/>
          </p:cNvSpPr>
          <p:nvPr/>
        </p:nvSpPr>
        <p:spPr>
          <a:xfrm>
            <a:off x="799996" y="984159"/>
            <a:ext cx="5296003" cy="3693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b="1"/>
              <a:t>Scaling (choose an accretion rate)</a:t>
            </a:r>
          </a:p>
        </p:txBody>
      </p:sp>
      <p:pic>
        <p:nvPicPr>
          <p:cNvPr id="37" name="图片 5"/>
          <p:cNvPicPr>
            <a:picLocks noChangeAspect="1"/>
          </p:cNvPicPr>
          <p:nvPr/>
        </p:nvPicPr>
        <p:blipFill>
          <a:blip r:embed="rId3"/>
          <a:stretch>
            <a:fillRect/>
          </a:stretch>
        </p:blipFill>
        <p:spPr>
          <a:xfrm>
            <a:off x="4345902" y="1722988"/>
            <a:ext cx="3307501" cy="394409"/>
          </a:xfrm>
          <a:prstGeom prst="rect">
            <a:avLst/>
          </a:prstGeom>
        </p:spPr>
      </p:pic>
      <p:sp>
        <p:nvSpPr>
          <p:cNvPr id="12" name="矩形 11">
            <a:extLst>
              <a:ext uri="{FF2B5EF4-FFF2-40B4-BE49-F238E27FC236}">
                <a16:creationId xmlns:a16="http://schemas.microsoft.com/office/drawing/2014/main" id="{66D7EFAE-D896-06EA-10C9-9527F19E3E51}"/>
              </a:ext>
            </a:extLst>
          </p:cNvPr>
          <p:cNvSpPr>
            <a:spLocks noGrp="1"/>
          </p:cNvSpPr>
          <p:nvPr/>
        </p:nvSpPr>
        <p:spPr>
          <a:xfrm>
            <a:off x="799996" y="2381587"/>
            <a:ext cx="5296003" cy="3693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b="1"/>
              <a:t>Example                                                at </a:t>
            </a:r>
            <a:r>
              <a:rPr b="1" i="1"/>
              <a:t>z </a:t>
            </a:r>
            <a:r>
              <a:rPr b="1"/>
              <a:t>= 4</a:t>
            </a:r>
          </a:p>
        </p:txBody>
      </p:sp>
      <p:pic>
        <p:nvPicPr>
          <p:cNvPr id="39" name="图片 15"/>
          <p:cNvPicPr>
            <a:picLocks noChangeAspect="1"/>
          </p:cNvPicPr>
          <p:nvPr/>
        </p:nvPicPr>
        <p:blipFill>
          <a:blip r:embed="rId4"/>
          <a:stretch>
            <a:fillRect/>
          </a:stretch>
        </p:blipFill>
        <p:spPr>
          <a:xfrm>
            <a:off x="1962669" y="2393419"/>
            <a:ext cx="2803484" cy="324541"/>
          </a:xfrm>
          <a:prstGeom prst="rect">
            <a:avLst/>
          </a:prstGeom>
        </p:spPr>
      </p:pic>
      <p:pic>
        <p:nvPicPr>
          <p:cNvPr id="40" name="图片 21"/>
          <p:cNvPicPr>
            <a:picLocks noChangeAspect="1"/>
          </p:cNvPicPr>
          <p:nvPr/>
        </p:nvPicPr>
        <p:blipFill>
          <a:blip r:embed="rId5"/>
          <a:stretch>
            <a:fillRect/>
          </a:stretch>
        </p:blipFill>
        <p:spPr>
          <a:xfrm>
            <a:off x="4442248" y="3010260"/>
            <a:ext cx="3307501" cy="716735"/>
          </a:xfrm>
          <a:prstGeom prst="rect">
            <a:avLst/>
          </a:prstGeom>
        </p:spPr>
      </p:pic>
      <p:sp>
        <p:nvSpPr>
          <p:cNvPr id="27" name="矩形 26">
            <a:extLst>
              <a:ext uri="{FF2B5EF4-FFF2-40B4-BE49-F238E27FC236}">
                <a16:creationId xmlns:a16="http://schemas.microsoft.com/office/drawing/2014/main" id="{593254A0-EC88-F8F0-BF49-B9489B540D4C}"/>
              </a:ext>
            </a:extLst>
          </p:cNvPr>
          <p:cNvSpPr>
            <a:spLocks noGrp="1"/>
          </p:cNvSpPr>
          <p:nvPr/>
        </p:nvSpPr>
        <p:spPr>
          <a:xfrm>
            <a:off x="799996" y="3986336"/>
            <a:ext cx="5296003" cy="3693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b="1"/>
              <a:t>Implications for “extremal spin” physics</a:t>
            </a:r>
          </a:p>
        </p:txBody>
      </p:sp>
      <p:sp>
        <p:nvSpPr>
          <p:cNvPr id="28" name="文本框 27">
            <a:extLst>
              <a:ext uri="{FF2B5EF4-FFF2-40B4-BE49-F238E27FC236}">
                <a16:creationId xmlns:a16="http://schemas.microsoft.com/office/drawing/2014/main" id="{D1356549-3AA8-8442-2557-A65B2675C2A9}"/>
              </a:ext>
            </a:extLst>
          </p:cNvPr>
          <p:cNvSpPr>
            <a:spLocks noGrp="1"/>
          </p:cNvSpPr>
          <p:nvPr/>
        </p:nvSpPr>
        <p:spPr>
          <a:xfrm>
            <a:off x="1572103" y="4615009"/>
            <a:ext cx="9087546" cy="1162819"/>
          </a:xfrm>
          <a:prstGeom prst="rect">
            <a:avLst/>
          </a:prstGeom>
          <a:noFill/>
        </p:spPr>
        <p:txBody>
          <a:bodyPr wrap="square">
            <a:spAutoFit/>
          </a:bodyPr>
          <a:lstStyle/>
          <a:p>
            <a:pPr marL="285750" indent="-285750">
              <a:lnSpc>
                <a:spcPct val="150000"/>
              </a:lnSpc>
              <a:buFont typeface="Arial"/>
              <a:buChar char="•"/>
            </a:pPr>
            <a:r>
              <a:rPr sz="1600"/>
              <a:t>Accretion-driven spins are limited by magnetic fields/jets: in our survey</a:t>
            </a:r>
          </a:p>
          <a:p>
            <a:pPr marL="285750" indent="-285750">
              <a:lnSpc>
                <a:spcPct val="150000"/>
              </a:lnSpc>
              <a:buFont typeface="Arial"/>
              <a:buChar char="•"/>
            </a:pPr>
            <a:r>
              <a:rPr sz="1600"/>
              <a:t>Observed high spins can qualitatively infer accretion history</a:t>
            </a:r>
          </a:p>
          <a:p>
            <a:pPr marL="285750" indent="-285750">
              <a:lnSpc>
                <a:spcPct val="150000"/>
              </a:lnSpc>
              <a:buFont typeface="Arial"/>
              <a:buChar char="•"/>
            </a:pPr>
            <a:r>
              <a:rPr sz="1600"/>
              <a:t>Gravitational waves?</a:t>
            </a:r>
          </a:p>
        </p:txBody>
      </p:sp>
      <p:pic>
        <p:nvPicPr>
          <p:cNvPr id="43" name="图片 28"/>
          <p:cNvPicPr>
            <a:picLocks noChangeAspect="1"/>
          </p:cNvPicPr>
          <p:nvPr/>
        </p:nvPicPr>
        <p:blipFill>
          <a:blip r:embed="rId6"/>
          <a:stretch>
            <a:fillRect/>
          </a:stretch>
        </p:blipFill>
        <p:spPr>
          <a:xfrm>
            <a:off x="8278913" y="4729708"/>
            <a:ext cx="1056416" cy="266668"/>
          </a:xfrm>
          <a:prstGeom prst="rect">
            <a:avLst/>
          </a:prstGeom>
        </p:spPr>
      </p:pic>
      <p:sp>
        <p:nvSpPr>
          <p:cNvPr id="2" name="矩形 1">
            <a:extLst>
              <a:ext uri="{FF2B5EF4-FFF2-40B4-BE49-F238E27FC236}">
                <a16:creationId xmlns:a16="http://schemas.microsoft.com/office/drawing/2014/main" id="{23EA73E8-FED4-50DA-B407-75E0CD41BAB5}"/>
              </a:ext>
            </a:extLst>
          </p:cNvPr>
          <p:cNvSpPr>
            <a:spLocks noGrp="1"/>
          </p:cNvSpPr>
          <p:nvPr/>
        </p:nvSpPr>
        <p:spPr>
          <a:xfrm>
            <a:off x="1872641" y="5473874"/>
            <a:ext cx="1897693" cy="25052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extLst>
      <p:ext uri="{BB962C8B-B14F-4D97-AF65-F5344CB8AC3E}">
        <p14:creationId xmlns:p14="http://schemas.microsoft.com/office/powerpoint/2010/main" val="4267839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6A34D16-48D5-E73A-A8CD-7926EF8EE79B}"/>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BH Environment</a:t>
            </a:r>
          </a:p>
        </p:txBody>
      </p:sp>
      <p:sp>
        <p:nvSpPr>
          <p:cNvPr id="5" name="文本框 4">
            <a:extLst>
              <a:ext uri="{FF2B5EF4-FFF2-40B4-BE49-F238E27FC236}">
                <a16:creationId xmlns:a16="http://schemas.microsoft.com/office/drawing/2014/main" id="{7FA4D07A-09C0-7B9C-3A38-D29A96587A20}"/>
              </a:ext>
            </a:extLst>
          </p:cNvPr>
          <p:cNvSpPr>
            <a:spLocks noGrp="1"/>
          </p:cNvSpPr>
          <p:nvPr/>
        </p:nvSpPr>
        <p:spPr>
          <a:xfrm>
            <a:off x="10914085" y="6370459"/>
            <a:ext cx="1424053" cy="261610"/>
          </a:xfrm>
          <a:prstGeom prst="rect">
            <a:avLst/>
          </a:prstGeom>
          <a:noFill/>
        </p:spPr>
        <p:txBody>
          <a:bodyPr wrap="square">
            <a:spAutoFit/>
          </a:bodyPr>
          <a:lstStyle/>
          <a:p>
            <a:r>
              <a:rPr sz="1100" b="1">
                <a:solidFill>
                  <a:srgbClr val="FF0000"/>
                </a:solidFill>
              </a:rPr>
              <a:t>arXiv:2502.07871</a:t>
            </a:r>
          </a:p>
        </p:txBody>
      </p:sp>
      <p:sp>
        <p:nvSpPr>
          <p:cNvPr id="6" name="Shape 3">
            <a:extLst>
              <a:ext uri="{FF2B5EF4-FFF2-40B4-BE49-F238E27FC236}">
                <a16:creationId xmlns:a16="http://schemas.microsoft.com/office/drawing/2014/main" id="{F4597FD2-7239-F1F1-C1DC-ABDD6590281C}"/>
              </a:ext>
            </a:extLst>
          </p:cNvPr>
          <p:cNvSpPr>
            <a:spLocks noGrp="1"/>
          </p:cNvSpPr>
          <p:nvPr/>
        </p:nvSpPr>
        <p:spPr>
          <a:xfrm>
            <a:off x="3454115" y="1760970"/>
            <a:ext cx="411480" cy="292608"/>
          </a:xfrm>
          <a:prstGeom prst="chevron">
            <a:avLst/>
          </a:prstGeom>
          <a:solidFill>
            <a:srgbClr val="27436B"/>
          </a:solidFill>
          <a:ln w="12700">
            <a:solidFill>
              <a:srgbClr val="27436B"/>
            </a:solidFill>
            <a:prstDash val="solid"/>
          </a:ln>
        </p:spPr>
      </p:sp>
      <p:sp>
        <p:nvSpPr>
          <p:cNvPr id="7" name="Shape 4">
            <a:extLst>
              <a:ext uri="{FF2B5EF4-FFF2-40B4-BE49-F238E27FC236}">
                <a16:creationId xmlns:a16="http://schemas.microsoft.com/office/drawing/2014/main" id="{6DEF01B7-B293-DF67-944A-6747E6E17569}"/>
              </a:ext>
            </a:extLst>
          </p:cNvPr>
          <p:cNvSpPr>
            <a:spLocks noGrp="1"/>
          </p:cNvSpPr>
          <p:nvPr/>
        </p:nvSpPr>
        <p:spPr>
          <a:xfrm>
            <a:off x="6681947" y="1760970"/>
            <a:ext cx="411480" cy="292608"/>
          </a:xfrm>
          <a:prstGeom prst="chevron">
            <a:avLst/>
          </a:prstGeom>
          <a:solidFill>
            <a:srgbClr val="27436B"/>
          </a:solidFill>
          <a:ln w="12700">
            <a:solidFill>
              <a:srgbClr val="27436B"/>
            </a:solidFill>
            <a:prstDash val="solid"/>
          </a:ln>
        </p:spPr>
      </p:sp>
      <p:sp>
        <p:nvSpPr>
          <p:cNvPr id="8" name="Shape 5">
            <a:extLst>
              <a:ext uri="{FF2B5EF4-FFF2-40B4-BE49-F238E27FC236}">
                <a16:creationId xmlns:a16="http://schemas.microsoft.com/office/drawing/2014/main" id="{25B50C8B-7678-F575-6EF2-CC966F57B0E3}"/>
              </a:ext>
            </a:extLst>
          </p:cNvPr>
          <p:cNvSpPr>
            <a:spLocks noGrp="1"/>
          </p:cNvSpPr>
          <p:nvPr/>
        </p:nvSpPr>
        <p:spPr>
          <a:xfrm>
            <a:off x="9740615" y="1760970"/>
            <a:ext cx="347472" cy="292608"/>
          </a:xfrm>
          <a:prstGeom prst="chevron">
            <a:avLst/>
          </a:prstGeom>
          <a:solidFill>
            <a:srgbClr val="27436B"/>
          </a:solidFill>
          <a:ln w="12700">
            <a:solidFill>
              <a:srgbClr val="27436B"/>
            </a:solidFill>
            <a:prstDash val="solid"/>
          </a:ln>
        </p:spPr>
      </p:sp>
      <p:sp>
        <p:nvSpPr>
          <p:cNvPr id="9" name="Shape 6">
            <a:extLst>
              <a:ext uri="{FF2B5EF4-FFF2-40B4-BE49-F238E27FC236}">
                <a16:creationId xmlns:a16="http://schemas.microsoft.com/office/drawing/2014/main" id="{B8066598-5FF8-E753-2CA6-9ECE31AA0DA0}"/>
              </a:ext>
            </a:extLst>
          </p:cNvPr>
          <p:cNvSpPr>
            <a:spLocks noGrp="1"/>
          </p:cNvSpPr>
          <p:nvPr/>
        </p:nvSpPr>
        <p:spPr>
          <a:xfrm>
            <a:off x="514319" y="1166610"/>
            <a:ext cx="2743200" cy="1508760"/>
          </a:xfrm>
          <a:prstGeom prst="roundRect">
            <a:avLst>
              <a:gd name="adj" fmla="val 4848"/>
            </a:avLst>
          </a:prstGeom>
          <a:solidFill>
            <a:srgbClr val="101A31"/>
          </a:solidFill>
          <a:ln w="12700">
            <a:solidFill>
              <a:srgbClr val="F2A541"/>
            </a:solidFill>
            <a:prstDash val="solid"/>
          </a:ln>
          <a:effectLst>
            <a:outerShdw blurRad="19050" dist="12700" dir="2700000" algn="bl" rotWithShape="0">
              <a:srgbClr val="000000">
                <a:alpha val="18000"/>
              </a:srgbClr>
            </a:outerShdw>
          </a:effectLst>
        </p:spPr>
      </p:sp>
      <p:sp>
        <p:nvSpPr>
          <p:cNvPr id="11" name="Shape 7">
            <a:extLst>
              <a:ext uri="{FF2B5EF4-FFF2-40B4-BE49-F238E27FC236}">
                <a16:creationId xmlns:a16="http://schemas.microsoft.com/office/drawing/2014/main" id="{7DAD9859-F597-D9B0-5888-751A43533D46}"/>
              </a:ext>
            </a:extLst>
          </p:cNvPr>
          <p:cNvSpPr>
            <a:spLocks noGrp="1"/>
          </p:cNvSpPr>
          <p:nvPr/>
        </p:nvSpPr>
        <p:spPr>
          <a:xfrm>
            <a:off x="514319" y="1166610"/>
            <a:ext cx="2743200" cy="164592"/>
          </a:xfrm>
          <a:prstGeom prst="rect">
            <a:avLst/>
          </a:prstGeom>
          <a:solidFill>
            <a:srgbClr val="F2A541"/>
          </a:solidFill>
          <a:ln w="12700">
            <a:solidFill>
              <a:srgbClr val="F2A541">
                <a:alpha val="0"/>
              </a:srgbClr>
            </a:solidFill>
            <a:prstDash val="solid"/>
          </a:ln>
        </p:spPr>
      </p:sp>
      <p:sp>
        <p:nvSpPr>
          <p:cNvPr id="12" name="Text 8">
            <a:extLst>
              <a:ext uri="{FF2B5EF4-FFF2-40B4-BE49-F238E27FC236}">
                <a16:creationId xmlns:a16="http://schemas.microsoft.com/office/drawing/2014/main" id="{EF213A1B-8A98-5DCA-383F-7A2BE0A4775B}"/>
              </a:ext>
            </a:extLst>
          </p:cNvPr>
          <p:cNvSpPr>
            <a:spLocks noGrp="1"/>
          </p:cNvSpPr>
          <p:nvPr/>
        </p:nvSpPr>
        <p:spPr>
          <a:xfrm>
            <a:off x="678911" y="1376922"/>
            <a:ext cx="2414016" cy="228600"/>
          </a:xfrm>
          <a:prstGeom prst="rect">
            <a:avLst/>
          </a:prstGeom>
          <a:noFill/>
        </p:spPr>
        <p:txBody>
          <a:bodyPr wrap="square" lIns="0" tIns="0" rIns="0" bIns="0" anchor="ctr"/>
          <a:lstStyle/>
          <a:p>
            <a:pPr marL="0" indent="0" algn="ctr">
              <a:buNone/>
            </a:pPr>
            <a:r>
              <a:rPr sz="1700" b="1">
                <a:solidFill>
                  <a:srgbClr val="F2F6FF"/>
                </a:solidFill>
              </a:rPr>
              <a:t>GRMHD simulation</a:t>
            </a:r>
            <a:endParaRPr sz="1700"/>
          </a:p>
        </p:txBody>
      </p:sp>
      <p:sp>
        <p:nvSpPr>
          <p:cNvPr id="13" name="Text 9">
            <a:extLst>
              <a:ext uri="{FF2B5EF4-FFF2-40B4-BE49-F238E27FC236}">
                <a16:creationId xmlns:a16="http://schemas.microsoft.com/office/drawing/2014/main" id="{35CB0587-FDFD-4FE5-3ED5-00D7C79CFB97}"/>
              </a:ext>
            </a:extLst>
          </p:cNvPr>
          <p:cNvSpPr>
            <a:spLocks noGrp="1"/>
          </p:cNvSpPr>
          <p:nvPr/>
        </p:nvSpPr>
        <p:spPr>
          <a:xfrm>
            <a:off x="678911" y="1724394"/>
            <a:ext cx="2414016" cy="658368"/>
          </a:xfrm>
          <a:prstGeom prst="rect">
            <a:avLst/>
          </a:prstGeom>
          <a:noFill/>
        </p:spPr>
        <p:txBody>
          <a:bodyPr wrap="square" lIns="0" tIns="0" rIns="0" bIns="0" anchor="ctr"/>
          <a:lstStyle/>
          <a:p>
            <a:pPr marL="0" indent="0">
              <a:buNone/>
            </a:pPr>
            <a:r>
              <a:rPr sz="1260">
                <a:solidFill>
                  <a:srgbClr val="B7C5E0"/>
                </a:solidFill>
              </a:rPr>
              <a:t>3D turbulent accretion disk</a:t>
            </a:r>
          </a:p>
          <a:p>
            <a:pPr marL="0" indent="0">
              <a:buNone/>
            </a:pPr>
            <a:r>
              <a:rPr sz="1260">
                <a:solidFill>
                  <a:srgbClr val="B7C5E0"/>
                </a:solidFill>
              </a:rPr>
              <a:t>Spin = 0.94</a:t>
            </a:r>
          </a:p>
        </p:txBody>
      </p:sp>
      <p:sp>
        <p:nvSpPr>
          <p:cNvPr id="14" name="Shape 10">
            <a:extLst>
              <a:ext uri="{FF2B5EF4-FFF2-40B4-BE49-F238E27FC236}">
                <a16:creationId xmlns:a16="http://schemas.microsoft.com/office/drawing/2014/main" id="{4C5FCEFD-67A8-22C4-9F91-88345D25BA08}"/>
              </a:ext>
            </a:extLst>
          </p:cNvPr>
          <p:cNvSpPr>
            <a:spLocks noGrp="1"/>
          </p:cNvSpPr>
          <p:nvPr/>
        </p:nvSpPr>
        <p:spPr>
          <a:xfrm>
            <a:off x="4062191" y="1166610"/>
            <a:ext cx="2468880" cy="1508760"/>
          </a:xfrm>
          <a:prstGeom prst="roundRect">
            <a:avLst>
              <a:gd name="adj" fmla="val 4848"/>
            </a:avLst>
          </a:prstGeom>
          <a:solidFill>
            <a:srgbClr val="101A31"/>
          </a:solidFill>
          <a:ln w="12700">
            <a:solidFill>
              <a:srgbClr val="69E3D5"/>
            </a:solidFill>
            <a:prstDash val="solid"/>
          </a:ln>
          <a:effectLst>
            <a:outerShdw blurRad="19050" dist="12700" dir="2700000" algn="bl" rotWithShape="0">
              <a:srgbClr val="000000">
                <a:alpha val="18000"/>
              </a:srgbClr>
            </a:outerShdw>
          </a:effectLst>
        </p:spPr>
        <p:txBody>
          <a:bodyPr/>
          <a:lstStyle/>
          <a:p>
            <a:endParaRPr/>
          </a:p>
        </p:txBody>
      </p:sp>
      <p:sp>
        <p:nvSpPr>
          <p:cNvPr id="15" name="Shape 11">
            <a:extLst>
              <a:ext uri="{FF2B5EF4-FFF2-40B4-BE49-F238E27FC236}">
                <a16:creationId xmlns:a16="http://schemas.microsoft.com/office/drawing/2014/main" id="{DA2DC92B-A7BC-A8A2-18B0-7E93C1AFF0FF}"/>
              </a:ext>
            </a:extLst>
          </p:cNvPr>
          <p:cNvSpPr>
            <a:spLocks noGrp="1"/>
          </p:cNvSpPr>
          <p:nvPr/>
        </p:nvSpPr>
        <p:spPr>
          <a:xfrm>
            <a:off x="4062191" y="1166610"/>
            <a:ext cx="2468880" cy="164592"/>
          </a:xfrm>
          <a:prstGeom prst="rect">
            <a:avLst/>
          </a:prstGeom>
          <a:solidFill>
            <a:srgbClr val="69E3D5"/>
          </a:solidFill>
          <a:ln w="12700">
            <a:solidFill>
              <a:srgbClr val="69E3D5">
                <a:alpha val="0"/>
              </a:srgbClr>
            </a:solidFill>
            <a:prstDash val="solid"/>
          </a:ln>
        </p:spPr>
      </p:sp>
      <p:sp>
        <p:nvSpPr>
          <p:cNvPr id="16" name="Text 12">
            <a:extLst>
              <a:ext uri="{FF2B5EF4-FFF2-40B4-BE49-F238E27FC236}">
                <a16:creationId xmlns:a16="http://schemas.microsoft.com/office/drawing/2014/main" id="{EAB51F81-8E94-2302-1BB6-7B378B766CBA}"/>
              </a:ext>
            </a:extLst>
          </p:cNvPr>
          <p:cNvSpPr>
            <a:spLocks noGrp="1"/>
          </p:cNvSpPr>
          <p:nvPr/>
        </p:nvSpPr>
        <p:spPr>
          <a:xfrm>
            <a:off x="4226783" y="1376922"/>
            <a:ext cx="2139696" cy="228600"/>
          </a:xfrm>
          <a:prstGeom prst="rect">
            <a:avLst/>
          </a:prstGeom>
          <a:noFill/>
        </p:spPr>
        <p:txBody>
          <a:bodyPr wrap="square" lIns="0" tIns="0" rIns="0" bIns="0" anchor="ctr"/>
          <a:lstStyle/>
          <a:p>
            <a:pPr marL="0" indent="0" algn="ctr">
              <a:buNone/>
            </a:pPr>
            <a:r>
              <a:rPr sz="1700" b="1">
                <a:solidFill>
                  <a:srgbClr val="F2F6FF"/>
                </a:solidFill>
              </a:rPr>
              <a:t>Teukolsky solver</a:t>
            </a:r>
            <a:endParaRPr sz="1700"/>
          </a:p>
        </p:txBody>
      </p:sp>
      <p:sp>
        <p:nvSpPr>
          <p:cNvPr id="17" name="Text 13">
            <a:extLst>
              <a:ext uri="{FF2B5EF4-FFF2-40B4-BE49-F238E27FC236}">
                <a16:creationId xmlns:a16="http://schemas.microsoft.com/office/drawing/2014/main" id="{E7C607C1-C9BF-BF5D-9732-218F29623D39}"/>
              </a:ext>
            </a:extLst>
          </p:cNvPr>
          <p:cNvSpPr>
            <a:spLocks noGrp="1"/>
          </p:cNvSpPr>
          <p:nvPr/>
        </p:nvSpPr>
        <p:spPr>
          <a:xfrm>
            <a:off x="4226783" y="1724394"/>
            <a:ext cx="2139696" cy="658368"/>
          </a:xfrm>
          <a:prstGeom prst="rect">
            <a:avLst/>
          </a:prstGeom>
          <a:noFill/>
        </p:spPr>
        <p:txBody>
          <a:bodyPr wrap="square" lIns="0" tIns="0" rIns="0" bIns="0" anchor="ctr"/>
          <a:lstStyle/>
          <a:p>
            <a:pPr marL="0" indent="0">
              <a:buNone/>
            </a:pPr>
            <a:r>
              <a:rPr sz="1260"/>
              <a:t>2d</a:t>
            </a:r>
          </a:p>
        </p:txBody>
      </p:sp>
      <p:sp>
        <p:nvSpPr>
          <p:cNvPr id="18" name="Shape 14">
            <a:extLst>
              <a:ext uri="{FF2B5EF4-FFF2-40B4-BE49-F238E27FC236}">
                <a16:creationId xmlns:a16="http://schemas.microsoft.com/office/drawing/2014/main" id="{1370F930-87D9-A4D0-8EAB-75FF5FDE57EE}"/>
              </a:ext>
            </a:extLst>
          </p:cNvPr>
          <p:cNvSpPr>
            <a:spLocks noGrp="1"/>
          </p:cNvSpPr>
          <p:nvPr/>
        </p:nvSpPr>
        <p:spPr>
          <a:xfrm>
            <a:off x="7171151" y="1166610"/>
            <a:ext cx="2468880" cy="1508760"/>
          </a:xfrm>
          <a:prstGeom prst="roundRect">
            <a:avLst>
              <a:gd name="adj" fmla="val 4848"/>
            </a:avLst>
          </a:prstGeom>
          <a:solidFill>
            <a:srgbClr val="101A31"/>
          </a:solidFill>
          <a:ln w="12700">
            <a:solidFill>
              <a:srgbClr val="E95B9B"/>
            </a:solidFill>
            <a:prstDash val="solid"/>
          </a:ln>
          <a:effectLst>
            <a:outerShdw blurRad="19050" dist="12700" dir="2700000" algn="bl" rotWithShape="0">
              <a:srgbClr val="000000">
                <a:alpha val="18000"/>
              </a:srgbClr>
            </a:outerShdw>
          </a:effectLst>
        </p:spPr>
      </p:sp>
      <p:sp>
        <p:nvSpPr>
          <p:cNvPr id="19" name="Shape 15">
            <a:extLst>
              <a:ext uri="{FF2B5EF4-FFF2-40B4-BE49-F238E27FC236}">
                <a16:creationId xmlns:a16="http://schemas.microsoft.com/office/drawing/2014/main" id="{2CAE3A52-282E-A065-7460-5DD627A60A48}"/>
              </a:ext>
            </a:extLst>
          </p:cNvPr>
          <p:cNvSpPr>
            <a:spLocks noGrp="1"/>
          </p:cNvSpPr>
          <p:nvPr/>
        </p:nvSpPr>
        <p:spPr>
          <a:xfrm>
            <a:off x="7171151" y="1166610"/>
            <a:ext cx="2468880" cy="164592"/>
          </a:xfrm>
          <a:prstGeom prst="rect">
            <a:avLst/>
          </a:prstGeom>
          <a:solidFill>
            <a:srgbClr val="E95B9B"/>
          </a:solidFill>
          <a:ln w="12700">
            <a:solidFill>
              <a:srgbClr val="E95B9B">
                <a:alpha val="0"/>
              </a:srgbClr>
            </a:solidFill>
            <a:prstDash val="solid"/>
          </a:ln>
        </p:spPr>
      </p:sp>
      <p:sp>
        <p:nvSpPr>
          <p:cNvPr id="20" name="Text 16">
            <a:extLst>
              <a:ext uri="{FF2B5EF4-FFF2-40B4-BE49-F238E27FC236}">
                <a16:creationId xmlns:a16="http://schemas.microsoft.com/office/drawing/2014/main" id="{BF98BE8D-4888-913E-ACCC-FB9DCDC41B21}"/>
              </a:ext>
            </a:extLst>
          </p:cNvPr>
          <p:cNvSpPr>
            <a:spLocks noGrp="1"/>
          </p:cNvSpPr>
          <p:nvPr/>
        </p:nvSpPr>
        <p:spPr>
          <a:xfrm>
            <a:off x="7335743" y="1376922"/>
            <a:ext cx="2139696" cy="228600"/>
          </a:xfrm>
          <a:prstGeom prst="rect">
            <a:avLst/>
          </a:prstGeom>
          <a:noFill/>
        </p:spPr>
        <p:txBody>
          <a:bodyPr wrap="square" lIns="0" tIns="0" rIns="0" bIns="0" anchor="ctr"/>
          <a:lstStyle/>
          <a:p>
            <a:pPr marL="0" indent="0" algn="ctr">
              <a:buNone/>
            </a:pPr>
            <a:r>
              <a:rPr sz="1700" b="1">
                <a:solidFill>
                  <a:srgbClr val="F2F6FF"/>
                </a:solidFill>
              </a:rPr>
              <a:t>Single-source GW</a:t>
            </a:r>
            <a:endParaRPr sz="1700"/>
          </a:p>
        </p:txBody>
      </p:sp>
      <p:sp>
        <p:nvSpPr>
          <p:cNvPr id="21" name="Text 17">
            <a:extLst>
              <a:ext uri="{FF2B5EF4-FFF2-40B4-BE49-F238E27FC236}">
                <a16:creationId xmlns:a16="http://schemas.microsoft.com/office/drawing/2014/main" id="{E2543AAC-A05C-5C64-5111-3AB4E524BF96}"/>
              </a:ext>
            </a:extLst>
          </p:cNvPr>
          <p:cNvSpPr>
            <a:spLocks noGrp="1"/>
          </p:cNvSpPr>
          <p:nvPr/>
        </p:nvSpPr>
        <p:spPr>
          <a:xfrm>
            <a:off x="7335743" y="1724394"/>
            <a:ext cx="2139696" cy="658368"/>
          </a:xfrm>
          <a:prstGeom prst="rect">
            <a:avLst/>
          </a:prstGeom>
          <a:noFill/>
        </p:spPr>
        <p:txBody>
          <a:bodyPr wrap="square" lIns="0" tIns="0" rIns="0" bIns="0" anchor="ctr"/>
          <a:lstStyle/>
          <a:p>
            <a:pPr marL="0" indent="0">
              <a:buNone/>
            </a:pPr>
            <a:r>
              <a:rPr sz="1260">
                <a:solidFill>
                  <a:srgbClr val="B7C5E0"/>
                </a:solidFill>
              </a:rPr>
              <a:t>GW Waveform</a:t>
            </a:r>
          </a:p>
          <a:p>
            <a:pPr marL="0" indent="0">
              <a:buNone/>
            </a:pPr>
            <a:r>
              <a:rPr sz="1260">
                <a:solidFill>
                  <a:srgbClr val="B7C5E0"/>
                </a:solidFill>
              </a:rPr>
              <a:t>GW energy spectrum</a:t>
            </a:r>
            <a:endParaRPr sz="1260"/>
          </a:p>
        </p:txBody>
      </p:sp>
      <p:sp>
        <p:nvSpPr>
          <p:cNvPr id="22" name="Shape 18">
            <a:extLst>
              <a:ext uri="{FF2B5EF4-FFF2-40B4-BE49-F238E27FC236}">
                <a16:creationId xmlns:a16="http://schemas.microsoft.com/office/drawing/2014/main" id="{0156F8D7-1CA5-9387-F52D-828A31749B7E}"/>
              </a:ext>
            </a:extLst>
          </p:cNvPr>
          <p:cNvSpPr>
            <a:spLocks noGrp="1"/>
          </p:cNvSpPr>
          <p:nvPr/>
        </p:nvSpPr>
        <p:spPr>
          <a:xfrm>
            <a:off x="10188671" y="1166610"/>
            <a:ext cx="1188720" cy="1508760"/>
          </a:xfrm>
          <a:prstGeom prst="roundRect">
            <a:avLst>
              <a:gd name="adj" fmla="val 6154"/>
            </a:avLst>
          </a:prstGeom>
          <a:solidFill>
            <a:srgbClr val="101A31"/>
          </a:solidFill>
          <a:ln w="12700">
            <a:solidFill>
              <a:srgbClr val="6FB5FF"/>
            </a:solidFill>
            <a:prstDash val="solid"/>
          </a:ln>
          <a:effectLst>
            <a:outerShdw blurRad="19050" dist="12700" dir="2700000" algn="bl" rotWithShape="0">
              <a:srgbClr val="000000">
                <a:alpha val="18000"/>
              </a:srgbClr>
            </a:outerShdw>
          </a:effectLst>
        </p:spPr>
      </p:sp>
      <p:sp>
        <p:nvSpPr>
          <p:cNvPr id="23" name="Shape 19">
            <a:extLst>
              <a:ext uri="{FF2B5EF4-FFF2-40B4-BE49-F238E27FC236}">
                <a16:creationId xmlns:a16="http://schemas.microsoft.com/office/drawing/2014/main" id="{C00D2EC3-14C1-017E-FFC7-63AA246401C9}"/>
              </a:ext>
            </a:extLst>
          </p:cNvPr>
          <p:cNvSpPr>
            <a:spLocks noGrp="1"/>
          </p:cNvSpPr>
          <p:nvPr/>
        </p:nvSpPr>
        <p:spPr>
          <a:xfrm>
            <a:off x="10188671" y="1166610"/>
            <a:ext cx="1188720" cy="164592"/>
          </a:xfrm>
          <a:prstGeom prst="rect">
            <a:avLst/>
          </a:prstGeom>
          <a:solidFill>
            <a:srgbClr val="6FB5FF"/>
          </a:solidFill>
          <a:ln w="12700">
            <a:solidFill>
              <a:srgbClr val="6FB5FF">
                <a:alpha val="0"/>
              </a:srgbClr>
            </a:solidFill>
            <a:prstDash val="solid"/>
          </a:ln>
        </p:spPr>
      </p:sp>
      <p:sp>
        <p:nvSpPr>
          <p:cNvPr id="24" name="Text 20">
            <a:extLst>
              <a:ext uri="{FF2B5EF4-FFF2-40B4-BE49-F238E27FC236}">
                <a16:creationId xmlns:a16="http://schemas.microsoft.com/office/drawing/2014/main" id="{D2DE89FB-2F13-3024-1998-8E0ED3445DC8}"/>
              </a:ext>
            </a:extLst>
          </p:cNvPr>
          <p:cNvSpPr>
            <a:spLocks noGrp="1"/>
          </p:cNvSpPr>
          <p:nvPr/>
        </p:nvSpPr>
        <p:spPr>
          <a:xfrm>
            <a:off x="10353263" y="1376922"/>
            <a:ext cx="859536" cy="228600"/>
          </a:xfrm>
          <a:prstGeom prst="rect">
            <a:avLst/>
          </a:prstGeom>
          <a:noFill/>
        </p:spPr>
        <p:txBody>
          <a:bodyPr wrap="square" lIns="0" tIns="0" rIns="0" bIns="0" anchor="ctr"/>
          <a:lstStyle/>
          <a:p>
            <a:pPr marL="0" indent="0" algn="ctr">
              <a:buNone/>
            </a:pPr>
            <a:r>
              <a:rPr sz="1700" b="1">
                <a:solidFill>
                  <a:srgbClr val="F2F6FF"/>
                </a:solidFill>
              </a:rPr>
              <a:t>SGWB</a:t>
            </a:r>
            <a:endParaRPr sz="1700"/>
          </a:p>
        </p:txBody>
      </p:sp>
      <p:sp>
        <p:nvSpPr>
          <p:cNvPr id="25" name="Text 21">
            <a:extLst>
              <a:ext uri="{FF2B5EF4-FFF2-40B4-BE49-F238E27FC236}">
                <a16:creationId xmlns:a16="http://schemas.microsoft.com/office/drawing/2014/main" id="{AEA4A892-4C20-719B-7163-9EB46378815A}"/>
              </a:ext>
            </a:extLst>
          </p:cNvPr>
          <p:cNvSpPr>
            <a:spLocks noGrp="1"/>
          </p:cNvSpPr>
          <p:nvPr/>
        </p:nvSpPr>
        <p:spPr>
          <a:xfrm>
            <a:off x="10280111" y="1724394"/>
            <a:ext cx="1036320" cy="658368"/>
          </a:xfrm>
          <a:prstGeom prst="rect">
            <a:avLst/>
          </a:prstGeom>
          <a:noFill/>
        </p:spPr>
        <p:txBody>
          <a:bodyPr wrap="square" lIns="0" tIns="0" rIns="0" bIns="0" anchor="ctr"/>
          <a:lstStyle/>
          <a:p>
            <a:pPr marL="0" indent="0">
              <a:buNone/>
            </a:pPr>
            <a:r>
              <a:rPr sz="1260">
                <a:solidFill>
                  <a:srgbClr val="B7C5E0"/>
                </a:solidFill>
              </a:rPr>
              <a:t>BH population</a:t>
            </a:r>
            <a:endParaRPr sz="1260"/>
          </a:p>
        </p:txBody>
      </p:sp>
      <p:sp>
        <p:nvSpPr>
          <p:cNvPr id="26" name="Text 9">
            <a:extLst>
              <a:ext uri="{FF2B5EF4-FFF2-40B4-BE49-F238E27FC236}">
                <a16:creationId xmlns:a16="http://schemas.microsoft.com/office/drawing/2014/main" id="{90A4CCD2-29D2-0220-6CCF-97217DF87216}"/>
              </a:ext>
            </a:extLst>
          </p:cNvPr>
          <p:cNvSpPr>
            <a:spLocks noGrp="1"/>
          </p:cNvSpPr>
          <p:nvPr/>
        </p:nvSpPr>
        <p:spPr>
          <a:xfrm>
            <a:off x="4149059" y="1724394"/>
            <a:ext cx="2414016" cy="658368"/>
          </a:xfrm>
          <a:prstGeom prst="rect">
            <a:avLst/>
          </a:prstGeom>
          <a:noFill/>
        </p:spPr>
        <p:txBody>
          <a:bodyPr wrap="square" lIns="0" tIns="0" rIns="0" bIns="0" anchor="ctr"/>
          <a:lstStyle/>
          <a:p>
            <a:pPr marL="0" indent="0">
              <a:buNone/>
            </a:pPr>
            <a:r>
              <a:rPr sz="1260">
                <a:solidFill>
                  <a:srgbClr val="B7C5E0"/>
                </a:solidFill>
              </a:rPr>
              <a:t>Use GRMHD stress-energy tensor</a:t>
            </a:r>
          </a:p>
          <a:p>
            <a:pPr marL="0" indent="0">
              <a:buNone/>
            </a:pPr>
            <a:r>
              <a:rPr sz="1260">
                <a:solidFill>
                  <a:srgbClr val="B7C5E0"/>
                </a:solidFill>
              </a:rPr>
              <a:t>2nd-order Lax-Wendroff</a:t>
            </a:r>
          </a:p>
        </p:txBody>
      </p:sp>
      <p:sp>
        <p:nvSpPr>
          <p:cNvPr id="31" name="矩形 30">
            <a:extLst>
              <a:ext uri="{FF2B5EF4-FFF2-40B4-BE49-F238E27FC236}">
                <a16:creationId xmlns:a16="http://schemas.microsoft.com/office/drawing/2014/main" id="{40940F18-BED5-2991-5902-97E98894077F}"/>
              </a:ext>
            </a:extLst>
          </p:cNvPr>
          <p:cNvSpPr>
            <a:spLocks noGrp="1"/>
          </p:cNvSpPr>
          <p:nvPr/>
        </p:nvSpPr>
        <p:spPr>
          <a:xfrm>
            <a:off x="408070" y="532244"/>
            <a:ext cx="8955135" cy="369332"/>
          </a:xfrm>
          <a:prstGeom prst="rect">
            <a:avLst/>
          </a:prstGeom>
          <a:noFill/>
          <a:ln>
            <a:noFill/>
          </a:ln>
        </p:spPr>
        <p:txBody>
          <a:bodyPr wrap="square">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buNone/>
            </a:pPr>
            <a:r>
              <a:rPr b="1">
                <a:solidFill>
                  <a:srgbClr val="0070C0"/>
                </a:solidFill>
              </a:rPr>
              <a:t>Gravitational Waves from Accretion Disks</a:t>
            </a:r>
          </a:p>
        </p:txBody>
      </p:sp>
      <p:pic>
        <p:nvPicPr>
          <p:cNvPr id="64" name="图片 11"/>
          <p:cNvPicPr>
            <a:picLocks noChangeAspect="1"/>
          </p:cNvPicPr>
          <p:nvPr/>
        </p:nvPicPr>
        <p:blipFill>
          <a:blip r:embed="rId3"/>
          <a:srcRect/>
          <a:stretch>
            <a:fillRect/>
          </a:stretch>
        </p:blipFill>
        <p:spPr>
          <a:xfrm>
            <a:off x="98378" y="2947436"/>
            <a:ext cx="4561303" cy="3423024"/>
          </a:xfrm>
          <a:prstGeom prst="rect">
            <a:avLst/>
          </a:prstGeom>
          <a:ln>
            <a:noFill/>
          </a:ln>
        </p:spPr>
      </p:pic>
      <p:sp>
        <p:nvSpPr>
          <p:cNvPr id="34" name="文本框 33">
            <a:extLst>
              <a:ext uri="{FF2B5EF4-FFF2-40B4-BE49-F238E27FC236}">
                <a16:creationId xmlns:a16="http://schemas.microsoft.com/office/drawing/2014/main" id="{930679C9-ED45-B06B-9A08-1F7E812E8335}"/>
              </a:ext>
            </a:extLst>
          </p:cNvPr>
          <p:cNvSpPr>
            <a:spLocks noGrp="1"/>
          </p:cNvSpPr>
          <p:nvPr/>
        </p:nvSpPr>
        <p:spPr>
          <a:xfrm>
            <a:off x="5245901" y="3524497"/>
            <a:ext cx="6319380" cy="1901483"/>
          </a:xfrm>
          <a:prstGeom prst="rect">
            <a:avLst/>
          </a:prstGeom>
          <a:noFill/>
        </p:spPr>
        <p:txBody>
          <a:bodyPr wrap="square">
            <a:spAutoFit/>
          </a:bodyPr>
          <a:lstStyle/>
          <a:p>
            <a:pPr marL="285750" indent="-285750">
              <a:lnSpc>
                <a:spcPct val="150000"/>
              </a:lnSpc>
              <a:buSzPct val="100000"/>
              <a:buFont typeface="Arial"/>
              <a:buChar char="•"/>
            </a:pPr>
            <a:r>
              <a:rPr sz="1600"/>
              <a:t>Fishbone-Moncrief torus,</a:t>
            </a:r>
          </a:p>
          <a:p>
            <a:pPr marL="285750" indent="-285750">
              <a:lnSpc>
                <a:spcPct val="150000"/>
              </a:lnSpc>
              <a:buSzPct val="100000"/>
              <a:buFont typeface="Arial"/>
              <a:buChar char="•"/>
            </a:pPr>
            <a:r>
              <a:rPr sz="1600"/>
              <a:t> </a:t>
            </a:r>
          </a:p>
          <a:p>
            <a:pPr marL="285750" indent="-285750">
              <a:lnSpc>
                <a:spcPct val="150000"/>
              </a:lnSpc>
              <a:buSzPct val="100000"/>
              <a:buFont typeface="Arial"/>
              <a:buChar char="•"/>
            </a:pPr>
            <a:r>
              <a:rPr sz="1600"/>
              <a:t>Weak EM field:</a:t>
            </a:r>
          </a:p>
          <a:p>
            <a:pPr marL="285750" indent="-285750">
              <a:lnSpc>
                <a:spcPct val="150000"/>
              </a:lnSpc>
              <a:buSzPct val="100000"/>
              <a:buFont typeface="Arial"/>
              <a:buChar char="•"/>
            </a:pPr>
            <a:r>
              <a:rPr sz="1600"/>
              <a:t>resolution: 384 × 192 × 192 for</a:t>
            </a:r>
          </a:p>
          <a:p>
            <a:pPr marL="285750" indent="-285750">
              <a:lnSpc>
                <a:spcPct val="150000"/>
              </a:lnSpc>
              <a:buSzPct val="100000"/>
              <a:buFont typeface="Arial"/>
              <a:buChar char="•"/>
            </a:pPr>
            <a:r>
              <a:rPr sz="1600"/>
              <a:t>Stress-energy tensor extracted every</a:t>
            </a:r>
          </a:p>
        </p:txBody>
      </p:sp>
      <p:pic>
        <p:nvPicPr>
          <p:cNvPr id="66" name="图片 36"/>
          <p:cNvPicPr>
            <a:picLocks noChangeAspect="1"/>
          </p:cNvPicPr>
          <p:nvPr/>
        </p:nvPicPr>
        <p:blipFill>
          <a:blip r:embed="rId4"/>
          <a:stretch>
            <a:fillRect/>
          </a:stretch>
        </p:blipFill>
        <p:spPr>
          <a:xfrm>
            <a:off x="7883823" y="3649870"/>
            <a:ext cx="1789527" cy="252441"/>
          </a:xfrm>
          <a:prstGeom prst="rect">
            <a:avLst/>
          </a:prstGeom>
        </p:spPr>
      </p:pic>
      <p:pic>
        <p:nvPicPr>
          <p:cNvPr id="67" name="图片 37"/>
          <p:cNvPicPr>
            <a:picLocks noChangeAspect="1"/>
          </p:cNvPicPr>
          <p:nvPr/>
        </p:nvPicPr>
        <p:blipFill>
          <a:blip r:embed="rId5"/>
          <a:stretch>
            <a:fillRect/>
          </a:stretch>
        </p:blipFill>
        <p:spPr>
          <a:xfrm>
            <a:off x="5590507" y="4020565"/>
            <a:ext cx="754890" cy="289547"/>
          </a:xfrm>
          <a:prstGeom prst="rect">
            <a:avLst/>
          </a:prstGeom>
        </p:spPr>
      </p:pic>
      <p:pic>
        <p:nvPicPr>
          <p:cNvPr id="68" name="图片 39"/>
          <p:cNvPicPr>
            <a:picLocks noChangeAspect="1"/>
          </p:cNvPicPr>
          <p:nvPr/>
        </p:nvPicPr>
        <p:blipFill>
          <a:blip r:embed="rId6"/>
          <a:stretch>
            <a:fillRect/>
          </a:stretch>
        </p:blipFill>
        <p:spPr>
          <a:xfrm>
            <a:off x="7000582" y="4349262"/>
            <a:ext cx="1065091" cy="285756"/>
          </a:xfrm>
          <a:prstGeom prst="rect">
            <a:avLst/>
          </a:prstGeom>
        </p:spPr>
      </p:pic>
      <p:pic>
        <p:nvPicPr>
          <p:cNvPr id="69" name="图片 41"/>
          <p:cNvPicPr>
            <a:picLocks noChangeAspect="1"/>
          </p:cNvPicPr>
          <p:nvPr/>
        </p:nvPicPr>
        <p:blipFill>
          <a:blip r:embed="rId7"/>
          <a:stretch>
            <a:fillRect/>
          </a:stretch>
        </p:blipFill>
        <p:spPr>
          <a:xfrm>
            <a:off x="8401141" y="4726999"/>
            <a:ext cx="754890" cy="292038"/>
          </a:xfrm>
          <a:prstGeom prst="rect">
            <a:avLst/>
          </a:prstGeom>
        </p:spPr>
      </p:pic>
      <p:pic>
        <p:nvPicPr>
          <p:cNvPr id="70" name="图片 43"/>
          <p:cNvPicPr>
            <a:picLocks noChangeAspect="1"/>
          </p:cNvPicPr>
          <p:nvPr/>
        </p:nvPicPr>
        <p:blipFill>
          <a:blip r:embed="rId8"/>
          <a:stretch>
            <a:fillRect/>
          </a:stretch>
        </p:blipFill>
        <p:spPr>
          <a:xfrm>
            <a:off x="8899626" y="5147656"/>
            <a:ext cx="1036785" cy="231752"/>
          </a:xfrm>
          <a:prstGeom prst="rect">
            <a:avLst/>
          </a:prstGeom>
        </p:spPr>
      </p:pic>
    </p:spTree>
    <p:extLst>
      <p:ext uri="{BB962C8B-B14F-4D97-AF65-F5344CB8AC3E}">
        <p14:creationId xmlns:p14="http://schemas.microsoft.com/office/powerpoint/2010/main" val="1063856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2"/>
          <p:cNvPicPr>
            <a:picLocks noChangeAspect="1"/>
          </p:cNvPicPr>
          <p:nvPr/>
        </p:nvPicPr>
        <p:blipFill>
          <a:blip r:embed="rId3"/>
          <a:stretch>
            <a:fillRect/>
          </a:stretch>
        </p:blipFill>
        <p:spPr>
          <a:xfrm>
            <a:off x="602819" y="964363"/>
            <a:ext cx="4883581" cy="3540597"/>
          </a:xfrm>
          <a:prstGeom prst="rect">
            <a:avLst/>
          </a:prstGeom>
        </p:spPr>
      </p:pic>
      <p:pic>
        <p:nvPicPr>
          <p:cNvPr id="13" name="图片 1"/>
          <p:cNvPicPr>
            <a:picLocks noChangeAspect="1"/>
          </p:cNvPicPr>
          <p:nvPr/>
        </p:nvPicPr>
        <p:blipFill>
          <a:blip r:embed="rId4"/>
          <a:stretch>
            <a:fillRect/>
          </a:stretch>
        </p:blipFill>
        <p:spPr>
          <a:xfrm>
            <a:off x="6166754" y="964363"/>
            <a:ext cx="4883581" cy="3632642"/>
          </a:xfrm>
          <a:prstGeom prst="rect">
            <a:avLst/>
          </a:prstGeom>
        </p:spPr>
      </p:pic>
      <p:sp>
        <p:nvSpPr>
          <p:cNvPr id="4" name="矩形 3">
            <a:extLst>
              <a:ext uri="{FF2B5EF4-FFF2-40B4-BE49-F238E27FC236}">
                <a16:creationId xmlns:a16="http://schemas.microsoft.com/office/drawing/2014/main" id="{0BB7F618-B9DF-54B6-CD1E-C3A58808D5B6}"/>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BH Environment</a:t>
            </a:r>
          </a:p>
        </p:txBody>
      </p:sp>
      <p:sp>
        <p:nvSpPr>
          <p:cNvPr id="5" name="文本框 4">
            <a:extLst>
              <a:ext uri="{FF2B5EF4-FFF2-40B4-BE49-F238E27FC236}">
                <a16:creationId xmlns:a16="http://schemas.microsoft.com/office/drawing/2014/main" id="{142C09B3-4362-5E23-3247-900EFDE17417}"/>
              </a:ext>
            </a:extLst>
          </p:cNvPr>
          <p:cNvSpPr>
            <a:spLocks noGrp="1"/>
          </p:cNvSpPr>
          <p:nvPr/>
        </p:nvSpPr>
        <p:spPr>
          <a:xfrm>
            <a:off x="10914085" y="6370459"/>
            <a:ext cx="1424053" cy="261610"/>
          </a:xfrm>
          <a:prstGeom prst="rect">
            <a:avLst/>
          </a:prstGeom>
          <a:noFill/>
        </p:spPr>
        <p:txBody>
          <a:bodyPr wrap="square">
            <a:spAutoFit/>
          </a:bodyPr>
          <a:lstStyle/>
          <a:p>
            <a:r>
              <a:rPr sz="1100" b="1">
                <a:solidFill>
                  <a:srgbClr val="FF0000"/>
                </a:solidFill>
              </a:rPr>
              <a:t>arXiv:2502.07871</a:t>
            </a:r>
          </a:p>
        </p:txBody>
      </p:sp>
      <p:sp>
        <p:nvSpPr>
          <p:cNvPr id="9" name="文本框 8">
            <a:extLst>
              <a:ext uri="{FF2B5EF4-FFF2-40B4-BE49-F238E27FC236}">
                <a16:creationId xmlns:a16="http://schemas.microsoft.com/office/drawing/2014/main" id="{711F86CD-7183-F31D-33D6-0B6135A346EF}"/>
              </a:ext>
            </a:extLst>
          </p:cNvPr>
          <p:cNvSpPr>
            <a:spLocks noGrp="1"/>
          </p:cNvSpPr>
          <p:nvPr/>
        </p:nvSpPr>
        <p:spPr>
          <a:xfrm>
            <a:off x="2152760" y="4797928"/>
            <a:ext cx="8256587" cy="881139"/>
          </a:xfrm>
          <a:prstGeom prst="rect">
            <a:avLst/>
          </a:prstGeom>
          <a:noFill/>
        </p:spPr>
        <p:txBody>
          <a:bodyPr wrap="square">
            <a:spAutoFit/>
          </a:bodyPr>
          <a:lstStyle/>
          <a:p>
            <a:pPr marL="285750" indent="-285750">
              <a:lnSpc>
                <a:spcPct val="150000"/>
              </a:lnSpc>
              <a:buFont typeface="Arial"/>
              <a:buChar char="•"/>
            </a:pPr>
            <a:r>
              <a:t>Turbulent accretion can stochastically excite BH quasinormal modes.</a:t>
            </a:r>
          </a:p>
          <a:p>
            <a:pPr marL="285750" indent="-285750">
              <a:lnSpc>
                <a:spcPct val="150000"/>
              </a:lnSpc>
              <a:buFont typeface="Arial"/>
              <a:buChar char="•"/>
            </a:pPr>
            <a:r>
              <a:t>GW spectrum carries both QNM structure and a turbulence-like tail.</a:t>
            </a:r>
          </a:p>
        </p:txBody>
      </p:sp>
    </p:spTree>
    <p:extLst>
      <p:ext uri="{BB962C8B-B14F-4D97-AF65-F5344CB8AC3E}">
        <p14:creationId xmlns:p14="http://schemas.microsoft.com/office/powerpoint/2010/main" val="3338144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2A95A478-CCA0-B606-81C7-32FC3E59B85F}"/>
              </a:ext>
            </a:extLst>
          </p:cNvPr>
          <p:cNvSpPr>
            <a:spLocks noGrp="1"/>
          </p:cNvSpPr>
          <p:nvPr/>
        </p:nvSpPr>
        <p:spPr>
          <a:xfrm>
            <a:off x="533400" y="400050"/>
            <a:ext cx="4105804" cy="400110"/>
          </a:xfrm>
          <a:prstGeom prst="rect">
            <a:avLst/>
          </a:prstGeom>
        </p:spPr>
        <p:txBody>
          <a:bodyPr wrap="none">
            <a:spAutoFit/>
          </a:bodyPr>
          <a:lstStyle/>
          <a:p>
            <a:r>
              <a:rPr sz="2000" b="1" dirty="0">
                <a:solidFill>
                  <a:srgbClr val="0070C0"/>
                </a:solidFill>
                <a:latin typeface="Arial"/>
                <a:ea typeface="Arial"/>
                <a:cs typeface="Arial"/>
              </a:rPr>
              <a:t>Tilt </a:t>
            </a:r>
            <a:r>
              <a:rPr lang="en-US" sz="2000" b="1" dirty="0">
                <a:solidFill>
                  <a:srgbClr val="0070C0"/>
                </a:solidFill>
                <a:latin typeface="Arial"/>
                <a:ea typeface="Arial"/>
                <a:cs typeface="Arial"/>
              </a:rPr>
              <a:t>disk </a:t>
            </a:r>
            <a:r>
              <a:rPr sz="2000" b="1" dirty="0">
                <a:solidFill>
                  <a:srgbClr val="0070C0"/>
                </a:solidFill>
                <a:latin typeface="Arial"/>
                <a:ea typeface="Arial"/>
                <a:cs typeface="Arial"/>
              </a:rPr>
              <a:t>redistributes GW power</a:t>
            </a:r>
          </a:p>
        </p:txBody>
      </p:sp>
      <p:sp>
        <p:nvSpPr>
          <p:cNvPr id="3" name="矩形 8">
            <a:extLst>
              <a:ext uri="{FF2B5EF4-FFF2-40B4-BE49-F238E27FC236}">
                <a16:creationId xmlns:a16="http://schemas.microsoft.com/office/drawing/2014/main" id="{37A1A052-D255-FC13-95C0-2B6B75D797EE}"/>
              </a:ext>
            </a:extLst>
          </p:cNvPr>
          <p:cNvSpPr>
            <a:spLocks noGrp="1"/>
          </p:cNvSpPr>
          <p:nvPr/>
        </p:nvSpPr>
        <p:spPr>
          <a:xfrm>
            <a:off x="9334500" y="6238875"/>
            <a:ext cx="2762250" cy="304800"/>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r>
              <a:rPr sz="1200" b="1">
                <a:solidFill>
                  <a:srgbClr val="FF0000"/>
                </a:solidFill>
              </a:rPr>
              <a:t>Xu &amp; Yuan arXiv:26XX.XXXX</a:t>
            </a:r>
          </a:p>
        </p:txBody>
      </p:sp>
      <p:sp>
        <p:nvSpPr>
          <p:cNvPr id="2" name="矩形 1">
            <a:extLst>
              <a:ext uri="{FF2B5EF4-FFF2-40B4-BE49-F238E27FC236}">
                <a16:creationId xmlns:a16="http://schemas.microsoft.com/office/drawing/2014/main" id="{3E0729D4-ECA0-919F-26BB-859FE56C4D19}"/>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BH Environment</a:t>
            </a:r>
          </a:p>
        </p:txBody>
      </p:sp>
      <p:pic>
        <p:nvPicPr>
          <p:cNvPr id="5" name="图片 4">
            <a:extLst>
              <a:ext uri="{FF2B5EF4-FFF2-40B4-BE49-F238E27FC236}">
                <a16:creationId xmlns:a16="http://schemas.microsoft.com/office/drawing/2014/main" id="{246C5869-C71B-54A8-6A8A-9DD83A432B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274" y="1672224"/>
            <a:ext cx="3983276" cy="2987457"/>
          </a:xfrm>
          <a:prstGeom prst="rect">
            <a:avLst/>
          </a:prstGeom>
        </p:spPr>
      </p:pic>
      <p:pic>
        <p:nvPicPr>
          <p:cNvPr id="7" name="图片 6">
            <a:extLst>
              <a:ext uri="{FF2B5EF4-FFF2-40B4-BE49-F238E27FC236}">
                <a16:creationId xmlns:a16="http://schemas.microsoft.com/office/drawing/2014/main" id="{DB52C407-890D-4FD3-6915-53BBC3A77376}"/>
              </a:ext>
            </a:extLst>
          </p:cNvPr>
          <p:cNvPicPr>
            <a:picLocks noChangeAspect="1"/>
          </p:cNvPicPr>
          <p:nvPr/>
        </p:nvPicPr>
        <p:blipFill>
          <a:blip r:embed="rId4"/>
          <a:stretch>
            <a:fillRect/>
          </a:stretch>
        </p:blipFill>
        <p:spPr>
          <a:xfrm>
            <a:off x="5940876" y="1672224"/>
            <a:ext cx="4774749" cy="3454233"/>
          </a:xfrm>
          <a:prstGeom prst="rect">
            <a:avLst/>
          </a:prstGeom>
        </p:spPr>
      </p:pic>
    </p:spTree>
    <p:extLst>
      <p:ext uri="{BB962C8B-B14F-4D97-AF65-F5344CB8AC3E}">
        <p14:creationId xmlns:p14="http://schemas.microsoft.com/office/powerpoint/2010/main" val="1904856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928CC9B-6BA0-5F93-DD4D-8AF0F32E3348}"/>
              </a:ext>
            </a:extLst>
          </p:cNvPr>
          <p:cNvSpPr>
            <a:spLocks noGrp="1"/>
          </p:cNvSpPr>
          <p:nvPr/>
        </p:nvSpPr>
        <p:spPr>
          <a:xfrm>
            <a:off x="0" y="-73559"/>
            <a:ext cx="2364316" cy="338554"/>
          </a:xfrm>
          <a:prstGeom prst="rect">
            <a:avLst/>
          </a:prstGeom>
          <a:noFill/>
          <a:ln>
            <a:noFill/>
          </a:ln>
        </p:spPr>
        <p:txBody>
          <a:bodyPr>
            <a:spAutoFit/>
          </a:bodyPr>
          <a:lstStyle>
            <a:lvl1pPr>
              <a:buNone/>
              <a:defRPr>
                <a:solidFill>
                  <a:schemeClr val="tx1"/>
                </a:solidFill>
                <a:latin typeface="Arial"/>
                <a:ea typeface="Arial"/>
                <a:cs typeface="Arial"/>
              </a:defRPr>
            </a:lvl1pPr>
            <a:lvl2pPr marL="742950" indent="-285750">
              <a:buNone/>
              <a:defRPr>
                <a:solidFill>
                  <a:schemeClr val="tx1"/>
                </a:solidFill>
                <a:latin typeface="Arial"/>
                <a:ea typeface="Arial"/>
                <a:cs typeface="Arial"/>
              </a:defRPr>
            </a:lvl2pPr>
            <a:lvl3pPr marL="1143000" indent="-228600">
              <a:buNone/>
              <a:defRPr>
                <a:solidFill>
                  <a:schemeClr val="tx1"/>
                </a:solidFill>
                <a:latin typeface="Arial"/>
                <a:ea typeface="Arial"/>
                <a:cs typeface="Arial"/>
              </a:defRPr>
            </a:lvl3pPr>
            <a:lvl4pPr marL="1600200" indent="-228600">
              <a:buNone/>
              <a:defRPr>
                <a:solidFill>
                  <a:schemeClr val="tx1"/>
                </a:solidFill>
                <a:latin typeface="Arial"/>
                <a:ea typeface="Arial"/>
                <a:cs typeface="Arial"/>
              </a:defRPr>
            </a:lvl4pPr>
            <a:lvl5pPr marL="2057400" indent="-228600">
              <a:buNone/>
              <a:defRPr>
                <a:solidFill>
                  <a:schemeClr val="tx1"/>
                </a:solidFill>
                <a:latin typeface="Arial"/>
                <a:ea typeface="Arial"/>
                <a:cs typeface="Arial"/>
              </a:defRPr>
            </a:lvl5pPr>
            <a:lvl6pPr marL="2514600" indent="-228600">
              <a:spcBef>
                <a:spcPct val="0"/>
              </a:spcBef>
              <a:spcAft>
                <a:spcPct val="0"/>
              </a:spcAft>
              <a:buNone/>
              <a:defRPr>
                <a:solidFill>
                  <a:schemeClr val="tx1"/>
                </a:solidFill>
                <a:latin typeface="Arial"/>
                <a:ea typeface="Arial"/>
                <a:cs typeface="Arial"/>
              </a:defRPr>
            </a:lvl6pPr>
            <a:lvl7pPr marL="2971800" indent="-228600">
              <a:spcBef>
                <a:spcPct val="0"/>
              </a:spcBef>
              <a:spcAft>
                <a:spcPct val="0"/>
              </a:spcAft>
              <a:buNone/>
              <a:defRPr>
                <a:solidFill>
                  <a:schemeClr val="tx1"/>
                </a:solidFill>
                <a:latin typeface="Arial"/>
                <a:ea typeface="Arial"/>
                <a:cs typeface="Arial"/>
              </a:defRPr>
            </a:lvl7pPr>
            <a:lvl8pPr marL="3429000" indent="-228600">
              <a:spcBef>
                <a:spcPct val="0"/>
              </a:spcBef>
              <a:spcAft>
                <a:spcPct val="0"/>
              </a:spcAft>
              <a:buNone/>
              <a:defRPr>
                <a:solidFill>
                  <a:schemeClr val="tx1"/>
                </a:solidFill>
                <a:latin typeface="Arial"/>
                <a:ea typeface="Arial"/>
                <a:cs typeface="Arial"/>
              </a:defRPr>
            </a:lvl8pPr>
            <a:lvl9pPr marL="3886200" indent="-228600">
              <a:spcBef>
                <a:spcPct val="0"/>
              </a:spcBef>
              <a:spcAft>
                <a:spcPct val="0"/>
              </a:spcAft>
              <a:buNone/>
              <a:defRPr>
                <a:solidFill>
                  <a:schemeClr val="tx1"/>
                </a:solidFill>
                <a:latin typeface="Arial"/>
                <a:ea typeface="Arial"/>
                <a:cs typeface="Arial"/>
              </a:defRPr>
            </a:lvl9pPr>
          </a:lstStyle>
          <a:p>
            <a:pPr algn="ctr">
              <a:buNone/>
            </a:pPr>
            <a:r>
              <a:rPr sz="1600" b="1">
                <a:solidFill>
                  <a:schemeClr val="bg1"/>
                </a:solidFill>
              </a:rPr>
              <a:t>Summary</a:t>
            </a:r>
          </a:p>
        </p:txBody>
      </p:sp>
      <p:sp>
        <p:nvSpPr>
          <p:cNvPr id="2" name="文本框 1">
            <a:extLst>
              <a:ext uri="{FF2B5EF4-FFF2-40B4-BE49-F238E27FC236}">
                <a16:creationId xmlns:a16="http://schemas.microsoft.com/office/drawing/2014/main" id="{72BAAA50-7CFA-8101-49C2-D1D7064A6114}"/>
              </a:ext>
            </a:extLst>
          </p:cNvPr>
          <p:cNvSpPr>
            <a:spLocks noGrp="1"/>
          </p:cNvSpPr>
          <p:nvPr/>
        </p:nvSpPr>
        <p:spPr>
          <a:xfrm>
            <a:off x="1367381" y="1357214"/>
            <a:ext cx="10258730" cy="3749040"/>
          </a:xfrm>
          <a:prstGeom prst="rect">
            <a:avLst/>
          </a:prstGeom>
          <a:noFill/>
        </p:spPr>
        <p:txBody>
          <a:bodyPr wrap="square">
            <a:spAutoFit/>
          </a:bodyPr>
          <a:lstStyle/>
          <a:p>
            <a:pPr marL="285750" indent="-285750">
              <a:lnSpc>
                <a:spcPct val="150000"/>
              </a:lnSpc>
              <a:buFont typeface="Arial"/>
              <a:buChar char="•"/>
            </a:pPr>
            <a:r>
              <a:rPr sz="1600" dirty="0"/>
              <a:t>Ultralight bosons around spinning BHs can trigger </a:t>
            </a:r>
            <a:r>
              <a:rPr sz="1600" dirty="0" err="1"/>
              <a:t>superradiant</a:t>
            </a:r>
            <a:r>
              <a:rPr sz="1600" dirty="0"/>
              <a:t> instabilities, form gravitational atoms, and generate observable GW signatures.</a:t>
            </a:r>
          </a:p>
          <a:p>
            <a:pPr marL="285750" indent="-285750">
              <a:lnSpc>
                <a:spcPct val="150000"/>
              </a:lnSpc>
              <a:buFont typeface="Arial"/>
              <a:buChar char="•"/>
            </a:pPr>
            <a:endParaRPr sz="1600" dirty="0"/>
          </a:p>
          <a:p>
            <a:pPr marL="285750" indent="-285750">
              <a:lnSpc>
                <a:spcPct val="150000"/>
              </a:lnSpc>
              <a:buFont typeface="Arial"/>
              <a:buChar char="•"/>
            </a:pPr>
            <a:r>
              <a:rPr sz="1600" dirty="0"/>
              <a:t>Self-interactions can modify the evolution of boson clouds, opening new channels of mode coupling, scalar emission, and GW phenomenology.</a:t>
            </a:r>
          </a:p>
          <a:p>
            <a:pPr marL="285750" indent="-285750">
              <a:lnSpc>
                <a:spcPct val="150000"/>
              </a:lnSpc>
              <a:buFont typeface="Arial"/>
              <a:buChar char="•"/>
            </a:pPr>
            <a:endParaRPr sz="1600" dirty="0"/>
          </a:p>
          <a:p>
            <a:pPr marL="285750" indent="-285750">
              <a:lnSpc>
                <a:spcPct val="150000"/>
              </a:lnSpc>
              <a:buFont typeface="Arial"/>
              <a:buChar char="•"/>
            </a:pPr>
            <a:r>
              <a:rPr sz="1600" dirty="0"/>
              <a:t>Accretion environments play a key role in BH spin evolution, leading to an equilibrium spin that depends on the EM field around a BH.</a:t>
            </a:r>
          </a:p>
          <a:p>
            <a:pPr marL="285750" indent="-285750">
              <a:lnSpc>
                <a:spcPct val="150000"/>
              </a:lnSpc>
              <a:buFont typeface="Arial"/>
              <a:buChar char="•"/>
            </a:pPr>
            <a:endParaRPr sz="1600" dirty="0"/>
          </a:p>
          <a:p>
            <a:pPr marL="285750" indent="-285750">
              <a:lnSpc>
                <a:spcPct val="150000"/>
              </a:lnSpc>
              <a:buFont typeface="Arial"/>
              <a:buChar char="•"/>
            </a:pPr>
            <a:r>
              <a:rPr sz="1600" dirty="0"/>
              <a:t>Turbulent disks excite BH quasi-normal modes, while disk tilt redistributes GW power across </a:t>
            </a:r>
            <a:r>
              <a:rPr lang="en-US" sz="1600"/>
              <a:t>m modes.</a:t>
            </a:r>
            <a:endParaRPr sz="1600" dirty="0"/>
          </a:p>
        </p:txBody>
      </p:sp>
    </p:spTree>
    <p:extLst>
      <p:ext uri="{BB962C8B-B14F-4D97-AF65-F5344CB8AC3E}">
        <p14:creationId xmlns:p14="http://schemas.microsoft.com/office/powerpoint/2010/main" val="92234480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2151</Words>
  <Application>Microsoft Office PowerPoint</Application>
  <DocSecurity>0</DocSecurity>
  <PresentationFormat>宽屏</PresentationFormat>
  <Paragraphs>170</Paragraphs>
  <Slides>13</Slides>
  <Notes>13</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13</vt:i4>
      </vt:variant>
    </vt:vector>
  </HeadingPairs>
  <TitlesOfParts>
    <vt:vector size="17" baseType="lpstr">
      <vt:lpstr>等线</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Chen Yuan</cp:lastModifiedBy>
  <cp:revision>3</cp:revision>
  <dcterms:created xsi:type="dcterms:W3CDTF">2026-08-21T14:35:08Z</dcterms:created>
  <dcterms:modified xsi:type="dcterms:W3CDTF">2026-08-23T14:34:30Z</dcterms:modified>
</cp:coreProperties>
</file>